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170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71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</p:sldIdLst>
  <p:sldSz cy="5143500" cx="9144000"/>
  <p:notesSz cx="9144000" cy="51435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179" roundtripDataSignature="AMtx7mgGD5K+bZqEgSIiET3/SdCYFjAK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176" Type="http://schemas.openxmlformats.org/officeDocument/2006/relationships/slide" Target="slides/slide171.xml"/><Relationship Id="rId36" Type="http://schemas.openxmlformats.org/officeDocument/2006/relationships/slide" Target="slides/slide31.xml"/><Relationship Id="rId175" Type="http://schemas.openxmlformats.org/officeDocument/2006/relationships/slide" Target="slides/slide170.xml"/><Relationship Id="rId39" Type="http://schemas.openxmlformats.org/officeDocument/2006/relationships/slide" Target="slides/slide34.xml"/><Relationship Id="rId174" Type="http://schemas.openxmlformats.org/officeDocument/2006/relationships/slide" Target="slides/slide169.xml"/><Relationship Id="rId38" Type="http://schemas.openxmlformats.org/officeDocument/2006/relationships/slide" Target="slides/slide33.xml"/><Relationship Id="rId173" Type="http://schemas.openxmlformats.org/officeDocument/2006/relationships/slide" Target="slides/slide168.xml"/><Relationship Id="rId179" Type="http://customschemas.google.com/relationships/presentationmetadata" Target="metadata"/><Relationship Id="rId178" Type="http://schemas.openxmlformats.org/officeDocument/2006/relationships/slide" Target="slides/slide173.xml"/><Relationship Id="rId177" Type="http://schemas.openxmlformats.org/officeDocument/2006/relationships/slide" Target="slides/slide172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172" Type="http://schemas.openxmlformats.org/officeDocument/2006/relationships/slide" Target="slides/slide167.xml"/><Relationship Id="rId65" Type="http://schemas.openxmlformats.org/officeDocument/2006/relationships/slide" Target="slides/slide60.xml"/><Relationship Id="rId171" Type="http://schemas.openxmlformats.org/officeDocument/2006/relationships/slide" Target="slides/slide166.xml"/><Relationship Id="rId68" Type="http://schemas.openxmlformats.org/officeDocument/2006/relationships/slide" Target="slides/slide63.xml"/><Relationship Id="rId170" Type="http://schemas.openxmlformats.org/officeDocument/2006/relationships/slide" Target="slides/slide165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165" Type="http://schemas.openxmlformats.org/officeDocument/2006/relationships/slide" Target="slides/slide160.xml"/><Relationship Id="rId69" Type="http://schemas.openxmlformats.org/officeDocument/2006/relationships/slide" Target="slides/slide64.xml"/><Relationship Id="rId164" Type="http://schemas.openxmlformats.org/officeDocument/2006/relationships/slide" Target="slides/slide159.xml"/><Relationship Id="rId163" Type="http://schemas.openxmlformats.org/officeDocument/2006/relationships/slide" Target="slides/slide158.xml"/><Relationship Id="rId162" Type="http://schemas.openxmlformats.org/officeDocument/2006/relationships/slide" Target="slides/slide157.xml"/><Relationship Id="rId169" Type="http://schemas.openxmlformats.org/officeDocument/2006/relationships/slide" Target="slides/slide164.xml"/><Relationship Id="rId168" Type="http://schemas.openxmlformats.org/officeDocument/2006/relationships/slide" Target="slides/slide163.xml"/><Relationship Id="rId167" Type="http://schemas.openxmlformats.org/officeDocument/2006/relationships/slide" Target="slides/slide162.xml"/><Relationship Id="rId166" Type="http://schemas.openxmlformats.org/officeDocument/2006/relationships/slide" Target="slides/slide161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slide" Target="slides/slide156.xml"/><Relationship Id="rId54" Type="http://schemas.openxmlformats.org/officeDocument/2006/relationships/slide" Target="slides/slide49.xml"/><Relationship Id="rId160" Type="http://schemas.openxmlformats.org/officeDocument/2006/relationships/slide" Target="slides/slide155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slide" Target="slides/slide154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" name="Google Shape;51;p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c35535ed36_0_5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g2c35535ed36_0_5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2c358c0630e_0_39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4" name="Google Shape;884;g2c358c0630e_0_39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2c358c0630e_0_40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2" name="Google Shape;892;g2c358c0630e_0_40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2c358c0630e_0_41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0" name="Google Shape;900;g2c358c0630e_0_41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2c358c0630e_0_41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8" name="Google Shape;908;g2c358c0630e_0_41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2c358c0630e_0_42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5" name="Google Shape;915;g2c358c0630e_0_42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2c358c0630e_0_43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2" name="Google Shape;922;g2c358c0630e_0_43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c358c0630e_0_44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9" name="Google Shape;929;g2c358c0630e_0_44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2c358c0630e_0_45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7" name="Google Shape;937;g2c358c0630e_0_45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2c358c0630e_0_46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5" name="Google Shape;945;g2c358c0630e_0_46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2c358c0630e_0_47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3" name="Google Shape;953;g2c358c0630e_0_47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c35535ed36_0_6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2c35535ed36_0_6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2c358c0630e_0_47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2" name="Google Shape;962;g2c358c0630e_0_47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2c358c0630e_0_49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0" name="Google Shape;970;g2c358c0630e_0_49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2c358c0630e_0_48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0" name="Google Shape;980;g2c358c0630e_0_48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2c358c0630e_0_50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8" name="Google Shape;988;g2c358c0630e_0_50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2c358c0630e_0_51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6" name="Google Shape;996;g2c358c0630e_0_51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2c358c0630e_0_51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4" name="Google Shape;1004;g2c358c0630e_0_51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2c358c0630e_0_52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2" name="Google Shape;1012;g2c358c0630e_0_52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2c358c0630e_0_53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0" name="Google Shape;1020;g2c358c0630e_0_53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2c358c0630e_0_54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8" name="Google Shape;1028;g2c358c0630e_0_54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2c358c0630e_0_55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6" name="Google Shape;1036;g2c358c0630e_0_55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c35535ed36_0_7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g2c35535ed36_0_7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2c358c0630e_0_55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4" name="Google Shape;1044;g2c358c0630e_0_55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2c358c0630e_0_56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2" name="Google Shape;1052;g2c358c0630e_0_56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2c358c0630e_0_57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0" name="Google Shape;1060;g2c358c0630e_0_57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2c358c0630e_0_58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8" name="Google Shape;1068;g2c358c0630e_0_58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2c358c0630e_0_58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6" name="Google Shape;1076;g2c358c0630e_0_58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2c358c0630e_0_59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4" name="Google Shape;1084;g2c358c0630e_0_59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2c358c0630e_0_60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3" name="Google Shape;1093;g2c358c0630e_0_60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2c358c0630e_0_61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1" name="Google Shape;1101;g2c358c0630e_0_61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2c358c0630e_0_61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8" name="Google Shape;1108;g2c358c0630e_0_61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2c358c0630e_0_62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6" name="Google Shape;1116;g2c358c0630e_0_62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c35535ed36_0_7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" name="Google Shape;153;g2c35535ed36_0_7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2c358c0630e_0_63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4" name="Google Shape;1124;g2c358c0630e_0_63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2c358c0630e_0_64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3" name="Google Shape;1133;g2c358c0630e_0_64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2c358c0630e_0_64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1" name="Google Shape;1141;g2c358c0630e_0_64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2c358c0630e_0_65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1" name="Google Shape;1151;g2c358c0630e_0_65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2c358c0630e_0_66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9" name="Google Shape;1159;g2c358c0630e_0_66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2c358c0630e_0_67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8" name="Google Shape;1168;g2c358c0630e_0_67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2c358c0630e_0_68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5" name="Google Shape;1175;g2c358c0630e_0_68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2c358c0630e_0_69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3" name="Google Shape;1183;g2c358c0630e_0_69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2c358c0630e_0_70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0" name="Google Shape;1190;g2c358c0630e_0_70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2c358c0630e_0_71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7" name="Google Shape;1197;g2c358c0630e_0_71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c35535ed36_0_8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g2c35535ed36_0_8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2c358c0630e_0_71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5" name="Google Shape;1205;g2c358c0630e_0_71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2c358c0630e_0_72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3" name="Google Shape;1213;g2c358c0630e_0_72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2c358c0630e_0_73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2" name="Google Shape;1222;g2c358c0630e_0_73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2c358c0630e_0_74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1" name="Google Shape;1231;g2c358c0630e_0_74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2c358c0630e_0_75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0" name="Google Shape;1240;g2c358c0630e_0_75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2c358c0630e_0_76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0" name="Google Shape;1250;g2c358c0630e_0_76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2c358c0630e_0_77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8" name="Google Shape;1258;g2c358c0630e_0_77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2c358c0630e_0_77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7" name="Google Shape;1267;g2c358c0630e_0_77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2c358c0630e_0_78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5" name="Google Shape;1275;g2c358c0630e_0_78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2c358c0630e_0_79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4" name="Google Shape;1284;g2c358c0630e_0_79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c35535ed36_0_9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" name="Google Shape;171;g2c35535ed36_0_9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2c358c0630e_0_80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1" name="Google Shape;1291;g2c358c0630e_0_80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2c358c0630e_0_81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9" name="Google Shape;1299;g2c358c0630e_0_81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2c358c0630e_0_81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7" name="Google Shape;1307;g2c358c0630e_0_81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2c358c0630e_0_82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5" name="Google Shape;1315;g2c358c0630e_0_82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2c358c0630e_0_83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3" name="Google Shape;1323;g2c358c0630e_0_83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2c358c0630e_0_84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2" name="Google Shape;1332;g2c358c0630e_0_84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2c358c0630e_0_84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1" name="Google Shape;1341;g2c358c0630e_0_84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2c358c0630e_0_85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9" name="Google Shape;1349;g2c358c0630e_0_85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2c358c0630e_0_86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7" name="Google Shape;1357;g2c358c0630e_0_86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2c358c0630e_0_87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6" name="Google Shape;1366;g2c358c0630e_0_87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c35535ed36_0_10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g2c35535ed36_0_10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2c358c0630e_0_88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4" name="Google Shape;1374;g2c358c0630e_0_88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2c358c0630e_0_88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2" name="Google Shape;1382;g2c358c0630e_0_88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2c358c0630e_0_89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0" name="Google Shape;1390;g2c358c0630e_0_89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2c358c0630e_0_90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8" name="Google Shape;1398;g2c358c0630e_0_90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2c358c0630e_0_91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6" name="Google Shape;1406;g2c358c0630e_0_91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2c358c0630e_0_92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4" name="Google Shape;1414;g2c358c0630e_0_92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2c358c0630e_0_93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2" name="Google Shape;1422;g2c358c0630e_0_93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2c358c0630e_0_93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0" name="Google Shape;1430;g2c358c0630e_0_93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2c358c0630e_0_94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8" name="Google Shape;1438;g2c358c0630e_0_94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2c358c0630e_0_95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6" name="Google Shape;1446;g2c358c0630e_0_95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c35535ed36_0_11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g2c35535ed36_0_11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2c358c0630e_0_96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4" name="Google Shape;1454;g2c358c0630e_0_96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g2c358c0630e_0_96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2" name="Google Shape;1462;g2c358c0630e_0_96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1e577251438_0_29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0" name="Google Shape;1470;g1e577251438_0_29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8" name="Google Shape;1478;p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9" name="Google Shape;1479;p7:notes"/>
          <p:cNvSpPr txBox="1"/>
          <p:nvPr>
            <p:ph idx="12" type="sldNum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c35535ed36_0_12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" name="Google Shape;196;g2c35535ed36_0_12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c35535ed36_0_13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g2c35535ed36_0_13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dc68a4331c_0_4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" name="Google Shape;58;g1dc68a4331c_0_4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c35535ed36_0_14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" name="Google Shape;215;g2c35535ed36_0_14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c35535ed36_0_15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" name="Google Shape;225;g2c35535ed36_0_15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c35535ed36_0_16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6" name="Google Shape;236;g2c35535ed36_0_16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c35535ed36_0_17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4" name="Google Shape;244;g2c35535ed36_0_17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c35535ed36_0_17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2" name="Google Shape;252;g2c35535ed36_0_17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c35535ed36_0_18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1" name="Google Shape;261;g2c35535ed36_0_18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c35535ed36_0_19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9" name="Google Shape;269;g2c35535ed36_0_19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c35535ed36_0_20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g2c35535ed36_0_20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c35535ed36_0_20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6" name="Google Shape;286;g2c35535ed36_0_20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c358c0630e_0_97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5" name="Google Shape;295;g2c358c0630e_0_97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c35535ed36_0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" name="Google Shape;66;g2c35535ed36_0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c35535ed36_0_21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g2c35535ed36_0_21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c35535ed36_0_22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2" name="Google Shape;312;g2c35535ed36_0_22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c35535ed36_0_23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0" name="Google Shape;320;g2c35535ed36_0_23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c35535ed36_0_24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9" name="Google Shape;329;g2c35535ed36_0_24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c35535ed36_0_24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7" name="Google Shape;337;g2c35535ed36_0_24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c35535ed36_0_25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5" name="Google Shape;345;g2c35535ed36_0_25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c35535ed36_0_26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3" name="Google Shape;353;g2c35535ed36_0_26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c35535ed36_0_27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1" name="Google Shape;361;g2c35535ed36_0_27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c35535ed36_0_28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9" name="Google Shape;369;g2c35535ed36_0_28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c35535ed36_0_28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7" name="Google Shape;377;g2c35535ed36_0_28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c35535ed36_0_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" name="Google Shape;74;g2c35535ed36_0_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c35535ed36_0_29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5" name="Google Shape;385;g2c35535ed36_0_29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c35535ed36_0_30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3" name="Google Shape;393;g2c35535ed36_0_30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c35535ed36_0_31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1" name="Google Shape;401;g2c35535ed36_0_31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c35535ed36_0_31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9" name="Google Shape;409;g2c35535ed36_0_31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c35535ed36_0_32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8" name="Google Shape;418;g2c35535ed36_0_32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c35535ed36_0_33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6" name="Google Shape;426;g2c35535ed36_0_33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c35535ed36_0_34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4" name="Google Shape;434;g2c35535ed36_0_34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c35535ed36_0_35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2" name="Google Shape;442;g2c35535ed36_0_35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c35535ed36_0_36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0" name="Google Shape;450;g2c35535ed36_0_36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c35535ed36_0_36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8" name="Google Shape;458;g2c35535ed36_0_36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c35535ed36_0_4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" name="Google Shape;82;g2c35535ed36_0_4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c35535ed36_0_38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6" name="Google Shape;466;g2c35535ed36_0_38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c35535ed36_0_39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4" name="Google Shape;474;g2c35535ed36_0_39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c35535ed36_0_40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2" name="Google Shape;482;g2c35535ed36_0_40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c35535ed36_0_40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0" name="Google Shape;490;g2c35535ed36_0_40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c35535ed36_0_41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8" name="Google Shape;498;g2c35535ed36_0_41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c35535ed36_0_42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6" name="Google Shape;506;g2c35535ed36_0_42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c35535ed36_0_43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5" name="Google Shape;515;g2c35535ed36_0_43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c35535ed36_0_44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3" name="Google Shape;523;g2c35535ed36_0_44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c358c0630e_0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1" name="Google Shape;531;g2c358c0630e_0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c358c0630e_0_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9" name="Google Shape;539;g2c358c0630e_0_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c35535ed36_0_1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" name="Google Shape;90;g2c35535ed36_0_1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c358c0630e_0_1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8" name="Google Shape;548;g2c358c0630e_0_1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c358c0630e_0_2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6" name="Google Shape;556;g2c358c0630e_0_2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c358c0630e_0_3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4" name="Google Shape;564;g2c358c0630e_0_3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c358c0630e_0_4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2" name="Google Shape;572;g2c358c0630e_0_4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c358c0630e_0_6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0" name="Google Shape;580;g2c358c0630e_0_6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c358c0630e_0_6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8" name="Google Shape;588;g2c358c0630e_0_6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c358c0630e_0_7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6" name="Google Shape;596;g2c358c0630e_0_7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c358c0630e_0_10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4" name="Google Shape;604;g2c358c0630e_0_10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c358c0630e_0_10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2" name="Google Shape;612;g2c358c0630e_0_10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c358c0630e_0_11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0" name="Google Shape;620;g2c358c0630e_0_11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c35535ed36_0_2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g2c35535ed36_0_2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c358c0630e_0_13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8" name="Google Shape;628;g2c358c0630e_0_13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c358c0630e_0_8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6" name="Google Shape;636;g2c358c0630e_0_8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c358c0630e_0_9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4" name="Google Shape;644;g2c358c0630e_0_9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c358c0630e_0_12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2" name="Google Shape;652;g2c358c0630e_0_12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c358c0630e_0_14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1" name="Google Shape;661;g2c358c0630e_0_14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c358c0630e_0_15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8" name="Google Shape;668;g2c358c0630e_0_15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c358c0630e_0_16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8" name="Google Shape;678;g2c358c0630e_0_16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c358c0630e_0_17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6" name="Google Shape;686;g2c358c0630e_0_17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c358c0630e_0_18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4" name="Google Shape;694;g2c358c0630e_0_18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c358c0630e_0_19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2" name="Google Shape;702;g2c358c0630e_0_19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c35535ed36_0_3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g2c35535ed36_0_3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c358c0630e_0_20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0" name="Google Shape;710;g2c358c0630e_0_20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c358c0630e_0_20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8" name="Google Shape;718;g2c358c0630e_0_20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c358c0630e_0_21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6" name="Google Shape;726;g2c358c0630e_0_21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c358c0630e_0_22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4" name="Google Shape;734;g2c358c0630e_0_22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2c358c0630e_0_23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2" name="Google Shape;742;g2c358c0630e_0_23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2c358c0630e_0_24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0" name="Google Shape;750;g2c358c0630e_0_24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2c358c0630e_0_24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8" name="Google Shape;758;g2c358c0630e_0_24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c358c0630e_0_25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6" name="Google Shape;766;g2c358c0630e_0_25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2c358c0630e_0_26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4" name="Google Shape;774;g2c358c0630e_0_26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2c358c0630e_0_27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3" name="Google Shape;783;g2c358c0630e_0_27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c35535ed36_0_4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" name="Google Shape;117;g2c35535ed36_0_4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2c358c0630e_0_28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6" name="Google Shape;796;g2c358c0630e_0_28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2c358c0630e_0_32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9" name="Google Shape;809;g2c358c0630e_0_32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2c358c0630e_0_32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8" name="Google Shape;818;g2c358c0630e_0_32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c358c0630e_0_33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7" name="Google Shape;827;g2c358c0630e_0_33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2c358c0630e_0_34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6" name="Google Shape;836;g2c358c0630e_0_34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2c358c0630e_0_35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4" name="Google Shape;844;g2c358c0630e_0_35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2c358c0630e_0_36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2" name="Google Shape;852;g2c358c0630e_0_36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2c358c0630e_0_37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0" name="Google Shape;860;g2c358c0630e_0_37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2c358c0630e_0_38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8" name="Google Shape;868;g2c358c0630e_0_38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2c358c0630e_0_38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6" name="Google Shape;876;g2c358c0630e_0_38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9"/>
          <p:cNvSpPr txBox="1"/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9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9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9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+ Black">
  <p:cSld name="Logo + Black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0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10"/>
          <p:cNvSpPr txBox="1"/>
          <p:nvPr>
            <p:ph idx="1" type="body"/>
          </p:nvPr>
        </p:nvSpPr>
        <p:spPr>
          <a:xfrm>
            <a:off x="956888" y="1375506"/>
            <a:ext cx="7230222" cy="2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10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10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10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/>
          <p:nvPr/>
        </p:nvSpPr>
        <p:spPr>
          <a:xfrm>
            <a:off x="1664207" y="460248"/>
            <a:ext cx="5580888" cy="438912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2"/>
          <p:cNvSpPr txBox="1"/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12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12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12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12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3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13"/>
          <p:cNvSpPr txBox="1"/>
          <p:nvPr>
            <p:ph idx="1" type="body"/>
          </p:nvPr>
        </p:nvSpPr>
        <p:spPr>
          <a:xfrm>
            <a:off x="493475" y="1350312"/>
            <a:ext cx="3801745" cy="291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13"/>
          <p:cNvSpPr txBox="1"/>
          <p:nvPr>
            <p:ph idx="2" type="body"/>
          </p:nvPr>
        </p:nvSpPr>
        <p:spPr>
          <a:xfrm>
            <a:off x="4608274" y="1350312"/>
            <a:ext cx="4022725" cy="3330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1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13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1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1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14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1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15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1"/>
            <a:ext cx="9144000" cy="514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8"/>
          <p:cNvPicPr preferRelativeResize="0"/>
          <p:nvPr/>
        </p:nvPicPr>
        <p:blipFill rotWithShape="1">
          <a:blip r:embed="rId2">
            <a:alphaModFix/>
          </a:blip>
          <a:srcRect b="-62954" l="-10475" r="0" t="-31201"/>
          <a:stretch/>
        </p:blipFill>
        <p:spPr>
          <a:xfrm>
            <a:off x="8382000" y="209550"/>
            <a:ext cx="533399" cy="22859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65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86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75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88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87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77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79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8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82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80.png"/><Relationship Id="rId6" Type="http://schemas.openxmlformats.org/officeDocument/2006/relationships/image" Target="../media/image100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81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91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89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83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85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99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90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5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03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17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05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97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98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98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01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02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92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96.png"/><Relationship Id="rId6" Type="http://schemas.openxmlformats.org/officeDocument/2006/relationships/image" Target="../media/image121.png"/><Relationship Id="rId7" Type="http://schemas.openxmlformats.org/officeDocument/2006/relationships/image" Target="../media/image116.png"/><Relationship Id="rId8" Type="http://schemas.openxmlformats.org/officeDocument/2006/relationships/image" Target="../media/image95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18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28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09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12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14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08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13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26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20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19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27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24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40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06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22.gif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17.png"/><Relationship Id="rId4" Type="http://schemas.openxmlformats.org/officeDocument/2006/relationships/image" Target="../media/image123.png"/><Relationship Id="rId5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33.png"/><Relationship Id="rId6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5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4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2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3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2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2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30.png"/><Relationship Id="rId6" Type="http://schemas.openxmlformats.org/officeDocument/2006/relationships/image" Target="../media/image5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3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45.png"/><Relationship Id="rId6" Type="http://schemas.openxmlformats.org/officeDocument/2006/relationships/image" Target="../media/image3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3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3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6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5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3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4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4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7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4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5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4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7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5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50.png"/><Relationship Id="rId6" Type="http://schemas.openxmlformats.org/officeDocument/2006/relationships/image" Target="../media/image57.png"/><Relationship Id="rId7" Type="http://schemas.openxmlformats.org/officeDocument/2006/relationships/image" Target="../media/image49.png"/><Relationship Id="rId8" Type="http://schemas.openxmlformats.org/officeDocument/2006/relationships/image" Target="../media/image5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53.png"/><Relationship Id="rId6" Type="http://schemas.openxmlformats.org/officeDocument/2006/relationships/image" Target="../media/image7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63.png"/><Relationship Id="rId6" Type="http://schemas.openxmlformats.org/officeDocument/2006/relationships/image" Target="../media/image4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6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9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59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66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64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61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94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9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94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74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69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04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70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68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67.png"/><Relationship Id="rId6" Type="http://schemas.openxmlformats.org/officeDocument/2006/relationships/image" Target="../media/image71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7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6200" y="-19887"/>
            <a:ext cx="9135540" cy="5138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9542" y="849040"/>
            <a:ext cx="3204916" cy="86212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/>
          <p:nvPr/>
        </p:nvSpPr>
        <p:spPr>
          <a:xfrm>
            <a:off x="1424069" y="2479190"/>
            <a:ext cx="5976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Mobile App Development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ED145B"/>
                </a:solidFill>
              </a:rPr>
              <a:t>Aula extra - Jogo de escolhas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c35535ed36_0_56"/>
          <p:cNvSpPr txBox="1"/>
          <p:nvPr/>
        </p:nvSpPr>
        <p:spPr>
          <a:xfrm>
            <a:off x="1897075" y="1206650"/>
            <a:ext cx="5670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Com o comando </a:t>
            </a:r>
            <a:r>
              <a:rPr b="1" i="1" lang="en-US" sz="2000">
                <a:solidFill>
                  <a:srgbClr val="FFE599"/>
                </a:solidFill>
              </a:rPr>
              <a:t>cd projetos </a:t>
            </a:r>
            <a:r>
              <a:rPr lang="en-US" sz="2000">
                <a:solidFill>
                  <a:srgbClr val="91A3AD"/>
                </a:solidFill>
              </a:rPr>
              <a:t>entramos na pasta recém criada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29" name="Google Shape;129;g2c35535ed36_0_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2c35535ed36_0_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2c35535ed36_0_5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g2c35535ed36_0_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9225" y="2736475"/>
            <a:ext cx="6664851" cy="91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2c358c0630e_0_396"/>
          <p:cNvSpPr txBox="1"/>
          <p:nvPr/>
        </p:nvSpPr>
        <p:spPr>
          <a:xfrm>
            <a:off x="1331400" y="165225"/>
            <a:ext cx="639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91A3AD"/>
                </a:solidFill>
              </a:rPr>
              <a:t>Adicionando os textos</a:t>
            </a:r>
            <a:endParaRPr b="1"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887" name="Google Shape;887;g2c358c0630e_0_3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g2c358c0630e_0_3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g2c358c0630e_0_3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3896" y="688525"/>
            <a:ext cx="7169228" cy="445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2c358c0630e_0_404"/>
          <p:cNvSpPr txBox="1"/>
          <p:nvPr/>
        </p:nvSpPr>
        <p:spPr>
          <a:xfrm>
            <a:off x="1331400" y="165225"/>
            <a:ext cx="639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91A3AD"/>
                </a:solidFill>
              </a:rPr>
              <a:t>Adicionando os textos e botões</a:t>
            </a:r>
            <a:endParaRPr b="1"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895" name="Google Shape;895;g2c358c0630e_0_4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g2c358c0630e_0_4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g2c358c0630e_0_4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4906" y="753775"/>
            <a:ext cx="6394200" cy="4305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2c358c0630e_0_412"/>
          <p:cNvSpPr txBox="1"/>
          <p:nvPr/>
        </p:nvSpPr>
        <p:spPr>
          <a:xfrm>
            <a:off x="1374900" y="1413275"/>
            <a:ext cx="6394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Vamos aplicar o estilo do GameOver, apenas mudando a cor do título de vermelho para verde.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Vamos ver como fica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903" name="Google Shape;903;g2c358c0630e_0_4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g2c358c0630e_0_4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g2c358c0630e_0_41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g2c358c0630e_0_4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g2c358c0630e_0_4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g2c358c0630e_0_4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660" y="25013"/>
            <a:ext cx="7602976" cy="509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7" name="Google Shape;917;g2c358c0630e_0_4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g2c358c0630e_0_4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g2c358c0630e_0_4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3606" y="0"/>
            <a:ext cx="637225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4" name="Google Shape;924;g2c358c0630e_0_4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g2c358c0630e_0_4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g2c358c0630e_0_4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9426" y="0"/>
            <a:ext cx="255947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2c358c0630e_0_441"/>
          <p:cNvSpPr txBox="1"/>
          <p:nvPr/>
        </p:nvSpPr>
        <p:spPr>
          <a:xfrm>
            <a:off x="1374900" y="1413275"/>
            <a:ext cx="63942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Não está muito bom, mas vamos ajustar a lógica, e após isso ajustamos o layout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Vamos adicionar as funções dos botões.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O botão de não jogar novamente é simples, vamos usar a mesma da tela de GameOver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932" name="Google Shape;932;g2c358c0630e_0_4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g2c358c0630e_0_4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g2c358c0630e_0_44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2c358c0630e_0_455"/>
          <p:cNvSpPr txBox="1"/>
          <p:nvPr/>
        </p:nvSpPr>
        <p:spPr>
          <a:xfrm>
            <a:off x="1331400" y="165225"/>
            <a:ext cx="639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91A3AD"/>
                </a:solidFill>
              </a:rPr>
              <a:t>Função backToHome</a:t>
            </a:r>
            <a:endParaRPr b="1"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940" name="Google Shape;940;g2c358c0630e_0_4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g2c358c0630e_0_4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g2c358c0630e_0_4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2700" y="985875"/>
            <a:ext cx="6994324" cy="39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2c358c0630e_0_463"/>
          <p:cNvSpPr txBox="1"/>
          <p:nvPr/>
        </p:nvSpPr>
        <p:spPr>
          <a:xfrm>
            <a:off x="1331400" y="165225"/>
            <a:ext cx="639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91A3AD"/>
                </a:solidFill>
              </a:rPr>
              <a:t>Função backToHome</a:t>
            </a:r>
            <a:endParaRPr b="1"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948" name="Google Shape;948;g2c358c0630e_0_4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g2c358c0630e_0_4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g2c358c0630e_0_4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375" y="1105500"/>
            <a:ext cx="6722900" cy="332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2c358c0630e_0_471"/>
          <p:cNvSpPr txBox="1"/>
          <p:nvPr/>
        </p:nvSpPr>
        <p:spPr>
          <a:xfrm>
            <a:off x="1374900" y="1413275"/>
            <a:ext cx="639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Para o método de jogar novamente, precisamos ir para a primeira tela do jogo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956" name="Google Shape;956;g2c358c0630e_0_4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g2c358c0630e_0_4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g2c358c0630e_0_47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9" name="Google Shape;959;g2c358c0630e_0_4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5938" y="2324275"/>
            <a:ext cx="7246975" cy="264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c35535ed36_0_64"/>
          <p:cNvSpPr txBox="1"/>
          <p:nvPr/>
        </p:nvSpPr>
        <p:spPr>
          <a:xfrm>
            <a:off x="1513700" y="1522000"/>
            <a:ext cx="66768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400">
                <a:solidFill>
                  <a:srgbClr val="91A3AD"/>
                </a:solidFill>
              </a:rPr>
              <a:t>Comandos do npm:</a:t>
            </a:r>
            <a:endParaRPr b="1" sz="24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FFE599"/>
                </a:solidFill>
              </a:rPr>
              <a:t>npx create-expo-app &lt;name&gt;</a:t>
            </a:r>
            <a:r>
              <a:rPr lang="en-US" sz="2000">
                <a:solidFill>
                  <a:srgbClr val="91A3AD"/>
                </a:solidFill>
              </a:rPr>
              <a:t> (criação de projeto react-native expo)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FFE599"/>
                </a:solidFill>
              </a:rPr>
              <a:t>npm install</a:t>
            </a:r>
            <a:r>
              <a:rPr lang="en-US" sz="2000">
                <a:solidFill>
                  <a:srgbClr val="91A3AD"/>
                </a:solidFill>
              </a:rPr>
              <a:t> (instala node_modules baseado no arquivo package.json)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]</a:t>
            </a:r>
            <a:r>
              <a:rPr lang="en-US" sz="2000">
                <a:solidFill>
                  <a:srgbClr val="FFE599"/>
                </a:solidFill>
              </a:rPr>
              <a:t>npm install &lt;package&gt; </a:t>
            </a:r>
            <a:r>
              <a:rPr lang="en-US" sz="2000">
                <a:solidFill>
                  <a:srgbClr val="91A3AD"/>
                </a:solidFill>
              </a:rPr>
              <a:t>(ao passar um package, ele é adicionado ao package.json antes do install)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FFE599"/>
                </a:solidFill>
              </a:rPr>
              <a:t>npm run start</a:t>
            </a:r>
            <a:r>
              <a:rPr lang="en-US" sz="2000">
                <a:solidFill>
                  <a:srgbClr val="91A3AD"/>
                </a:solidFill>
              </a:rPr>
              <a:t> (inicia o aplicativo)</a:t>
            </a:r>
            <a:endParaRPr sz="2000">
              <a:solidFill>
                <a:srgbClr val="91A3AD"/>
              </a:solidFill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38" name="Google Shape;138;g2c35535ed36_0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2c35535ed36_0_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2c35535ed36_0_6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2c358c0630e_0_479"/>
          <p:cNvSpPr txBox="1"/>
          <p:nvPr/>
        </p:nvSpPr>
        <p:spPr>
          <a:xfrm>
            <a:off x="1331400" y="165225"/>
            <a:ext cx="639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91A3AD"/>
                </a:solidFill>
              </a:rPr>
              <a:t>Função playAgain</a:t>
            </a:r>
            <a:endParaRPr b="1"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965" name="Google Shape;965;g2c358c0630e_0_4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g2c358c0630e_0_4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g2c358c0630e_0_4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725" y="1159900"/>
            <a:ext cx="6095385" cy="341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2c358c0630e_0_494"/>
          <p:cNvSpPr txBox="1"/>
          <p:nvPr/>
        </p:nvSpPr>
        <p:spPr>
          <a:xfrm>
            <a:off x="1331400" y="165225"/>
            <a:ext cx="639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973" name="Google Shape;973;g2c358c0630e_0_4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g2c358c0630e_0_4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g2c358c0630e_0_4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" y="43625"/>
            <a:ext cx="2626025" cy="492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g2c358c0630e_0_4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4900" y="4225"/>
            <a:ext cx="2432500" cy="5004175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g2c358c0630e_0_494"/>
          <p:cNvSpPr txBox="1"/>
          <p:nvPr/>
        </p:nvSpPr>
        <p:spPr>
          <a:xfrm>
            <a:off x="2890275" y="1783000"/>
            <a:ext cx="3357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Quando estamos na tela inicial, e apertamos o botão de voltar, o que acontece?</a:t>
            </a:r>
            <a:endParaRPr sz="2000">
              <a:solidFill>
                <a:srgbClr val="91A3AD"/>
              </a:solidFill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2c358c0630e_0_487"/>
          <p:cNvSpPr txBox="1"/>
          <p:nvPr/>
        </p:nvSpPr>
        <p:spPr>
          <a:xfrm>
            <a:off x="1374900" y="1413275"/>
            <a:ext cx="63942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Se nós simplesmente formos para a tela inicial do jogo, vamos ter todo o histórico da Stack ainda…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Precisamos de um jeito de desempilhar todas as telas até a tela de jogo inicial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983" name="Google Shape;983;g2c358c0630e_0_4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g2c358c0630e_0_4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g2c358c0630e_0_48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2c358c0630e_0_504"/>
          <p:cNvSpPr txBox="1"/>
          <p:nvPr/>
        </p:nvSpPr>
        <p:spPr>
          <a:xfrm>
            <a:off x="1374900" y="1413275"/>
            <a:ext cx="63942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Para isso, vamos usar uma outra feature do navigation: StackActions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Podemos gerar uma StackAction, e enviá-la, para o navigator executá-la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991" name="Google Shape;991;g2c358c0630e_0_5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g2c358c0630e_0_5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g2c358c0630e_0_50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g2c358c0630e_0_5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g2c358c0630e_0_5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g2c358c0630e_0_51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1" name="Google Shape;1001;g2c358c0630e_0_5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442625"/>
            <a:ext cx="9143999" cy="2762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2c358c0630e_0_519"/>
          <p:cNvSpPr txBox="1"/>
          <p:nvPr/>
        </p:nvSpPr>
        <p:spPr>
          <a:xfrm>
            <a:off x="1374900" y="1413275"/>
            <a:ext cx="63942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Agora só precisamos saber quantas telas precisamos voltar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Essa informação está presente no state, que podemos acessar pela prop de navigation, chamando o método navigation.getState()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Mas vamos investigar para entender melhor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007" name="Google Shape;1007;g2c358c0630e_0_5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g2c358c0630e_0_5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g2c358c0630e_0_51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g2c358c0630e_0_5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g2c358c0630e_0_5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g2c358c0630e_0_52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7" name="Google Shape;1017;g2c358c0630e_0_5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475" y="219425"/>
            <a:ext cx="8572599" cy="479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2c358c0630e_0_535"/>
          <p:cNvSpPr txBox="1"/>
          <p:nvPr/>
        </p:nvSpPr>
        <p:spPr>
          <a:xfrm>
            <a:off x="1331400" y="165225"/>
            <a:ext cx="639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91A3AD"/>
                </a:solidFill>
              </a:rPr>
              <a:t>Funções disponíveis no objeto navigation</a:t>
            </a:r>
            <a:endParaRPr b="1"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023" name="Google Shape;1023;g2c358c0630e_0_5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g2c358c0630e_0_5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g2c358c0630e_0_5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8705" y="699400"/>
            <a:ext cx="6125500" cy="436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2c358c0630e_0_543"/>
          <p:cNvSpPr txBox="1"/>
          <p:nvPr/>
        </p:nvSpPr>
        <p:spPr>
          <a:xfrm>
            <a:off x="1331400" y="165225"/>
            <a:ext cx="639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91A3AD"/>
                </a:solidFill>
              </a:rPr>
              <a:t>Objeto de State</a:t>
            </a:r>
            <a:endParaRPr b="1"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031" name="Google Shape;1031;g2c358c0630e_0_5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g2c358c0630e_0_5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g2c358c0630e_0_5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375" y="1257750"/>
            <a:ext cx="6975801" cy="302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2c358c0630e_0_551"/>
          <p:cNvSpPr txBox="1"/>
          <p:nvPr/>
        </p:nvSpPr>
        <p:spPr>
          <a:xfrm>
            <a:off x="1374900" y="1413275"/>
            <a:ext cx="63942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Esse Index é bem promissor para o que queremos!!!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Vamos utilizá-lo para saber quantas screens precisamos dar pop!!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039" name="Google Shape;1039;g2c358c0630e_0_5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g2c358c0630e_0_5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g2c358c0630e_0_55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35535ed36_0_71"/>
          <p:cNvSpPr txBox="1"/>
          <p:nvPr/>
        </p:nvSpPr>
        <p:spPr>
          <a:xfrm>
            <a:off x="1383200" y="1206650"/>
            <a:ext cx="639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C</a:t>
            </a:r>
            <a:r>
              <a:rPr lang="en-US" sz="2000">
                <a:solidFill>
                  <a:srgbClr val="91A3AD"/>
                </a:solidFill>
              </a:rPr>
              <a:t>omando </a:t>
            </a:r>
            <a:r>
              <a:rPr b="1" i="1" lang="en-US" sz="2000">
                <a:solidFill>
                  <a:srgbClr val="FFE599"/>
                </a:solidFill>
              </a:rPr>
              <a:t>npx create-expo-app choices-game</a:t>
            </a:r>
            <a:r>
              <a:rPr b="1" i="1" lang="en-US" sz="2000">
                <a:solidFill>
                  <a:srgbClr val="FFE599"/>
                </a:solidFill>
              </a:rPr>
              <a:t> </a:t>
            </a:r>
            <a:r>
              <a:rPr lang="en-US" sz="2000">
                <a:solidFill>
                  <a:srgbClr val="91A3AD"/>
                </a:solidFill>
              </a:rPr>
              <a:t>para criarmos o nosso projeto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46" name="Google Shape;146;g2c35535ed36_0_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2c35535ed36_0_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2c35535ed36_0_7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g2c35535ed36_0_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625" y="2128325"/>
            <a:ext cx="7692500" cy="104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2c35535ed36_0_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3850" y="3629025"/>
            <a:ext cx="7627274" cy="1200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2c358c0630e_0_558"/>
          <p:cNvSpPr txBox="1"/>
          <p:nvPr/>
        </p:nvSpPr>
        <p:spPr>
          <a:xfrm>
            <a:off x="1331400" y="165225"/>
            <a:ext cx="639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91A3AD"/>
                </a:solidFill>
              </a:rPr>
              <a:t>Objeto de State</a:t>
            </a:r>
            <a:endParaRPr b="1"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047" name="Google Shape;1047;g2c358c0630e_0_5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g2c358c0630e_0_5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g2c358c0630e_0_5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911" y="0"/>
            <a:ext cx="816406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2c358c0630e_0_566"/>
          <p:cNvSpPr txBox="1"/>
          <p:nvPr/>
        </p:nvSpPr>
        <p:spPr>
          <a:xfrm>
            <a:off x="1374900" y="1413275"/>
            <a:ext cx="639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Agora sim!! Vamos para a página inicial, e se apertamos para voltar, voltamos para a tela de Home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055" name="Google Shape;1055;g2c358c0630e_0_5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g2c358c0630e_0_5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g2c358c0630e_0_56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2c358c0630e_0_573"/>
          <p:cNvSpPr txBox="1"/>
          <p:nvPr/>
        </p:nvSpPr>
        <p:spPr>
          <a:xfrm>
            <a:off x="1374900" y="1413275"/>
            <a:ext cx="6394200" cy="29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91A3AD"/>
                </a:solidFill>
              </a:rPr>
              <a:t>Melhorias!!</a:t>
            </a:r>
            <a:endParaRPr b="1" sz="23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Agora que nós temos um jogo funcionando, vamos aplicar 2 melhorias nele: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Criar um botão customizado para substituir o que estamos usando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Adicionar uma biblioteca para dar um efeito de digitação nos textos da game screen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063" name="Google Shape;1063;g2c358c0630e_0_5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1064;g2c358c0630e_0_5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g2c358c0630e_0_57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2c358c0630e_0_580"/>
          <p:cNvSpPr txBox="1"/>
          <p:nvPr/>
        </p:nvSpPr>
        <p:spPr>
          <a:xfrm>
            <a:off x="1374900" y="1413275"/>
            <a:ext cx="63942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91A3AD"/>
                </a:solidFill>
              </a:rPr>
              <a:t>Botão customizado</a:t>
            </a:r>
            <a:endParaRPr b="1" sz="23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Até agora usamos o botão default do react-native, que é simples, porém não muito bonito.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Vamos criar um botão nosso utilizando o Pressable para substituir os botões!!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071" name="Google Shape;1071;g2c358c0630e_0_5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g2c358c0630e_0_5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g2c358c0630e_0_58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2c358c0630e_0_587"/>
          <p:cNvSpPr txBox="1"/>
          <p:nvPr/>
        </p:nvSpPr>
        <p:spPr>
          <a:xfrm>
            <a:off x="1374900" y="1413275"/>
            <a:ext cx="63942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91A3AD"/>
                </a:solidFill>
              </a:rPr>
              <a:t>Botão customizado</a:t>
            </a:r>
            <a:endParaRPr b="1" sz="23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Até agora usamos o botão default do react-native, que é simples, porém não muito bonito.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Vamos criar um botão nosso utilizando o Pressable para substituir os botões!!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079" name="Google Shape;1079;g2c358c0630e_0_5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g2c358c0630e_0_5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g2c358c0630e_0_58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2c358c0630e_0_594"/>
          <p:cNvSpPr txBox="1"/>
          <p:nvPr/>
        </p:nvSpPr>
        <p:spPr>
          <a:xfrm>
            <a:off x="1374900" y="1413275"/>
            <a:ext cx="63942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91A3AD"/>
                </a:solidFill>
              </a:rPr>
              <a:t>Botão customizado</a:t>
            </a:r>
            <a:endParaRPr b="1" sz="23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Primeiro passo é criar uma pasta components, dentro dela uma pasta GameButton, e dentro desta pasta, um arquivo index.js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087" name="Google Shape;1087;g2c358c0630e_0_5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g2c358c0630e_0_5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Google Shape;1089;g2c358c0630e_0_59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0" name="Google Shape;1090;g2c358c0630e_0_5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7450" y="3090875"/>
            <a:ext cx="5010585" cy="20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2c358c0630e_0_602"/>
          <p:cNvSpPr txBox="1"/>
          <p:nvPr/>
        </p:nvSpPr>
        <p:spPr>
          <a:xfrm>
            <a:off x="1374900" y="1413275"/>
            <a:ext cx="6394200" cy="29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91A3AD"/>
                </a:solidFill>
              </a:rPr>
              <a:t>Botão customizado</a:t>
            </a:r>
            <a:endParaRPr b="1" sz="23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Agora precisamos criar um botão usando o Pressable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Para facilitar a substituição, nosso botão vai ter apenas as 2 props que o Button default possui: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title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onPress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096" name="Google Shape;1096;g2c358c0630e_0_6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g2c358c0630e_0_6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g2c358c0630e_0_60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3" name="Google Shape;1103;g2c358c0630e_0_6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Google Shape;1104;g2c358c0630e_0_6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g2c358c0630e_0_6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783" y="228525"/>
            <a:ext cx="7170074" cy="452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2c358c0630e_0_618"/>
          <p:cNvSpPr txBox="1"/>
          <p:nvPr/>
        </p:nvSpPr>
        <p:spPr>
          <a:xfrm>
            <a:off x="1374900" y="1413275"/>
            <a:ext cx="6394200" cy="22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91A3AD"/>
                </a:solidFill>
              </a:rPr>
              <a:t>Botão customizado</a:t>
            </a:r>
            <a:endParaRPr b="1" sz="23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	Para esse componente, vamos seguir um outro padrão de organização que podemos seguir em react-native, e separar em 2 arquivos os estilos e o componente.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	Vamos então criar um arquivo styles.js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111" name="Google Shape;1111;g2c358c0630e_0_6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g2c358c0630e_0_6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g2c358c0630e_0_61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2c358c0630e_0_625"/>
          <p:cNvSpPr txBox="1"/>
          <p:nvPr/>
        </p:nvSpPr>
        <p:spPr>
          <a:xfrm>
            <a:off x="1374900" y="1413275"/>
            <a:ext cx="6394200" cy="22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91A3AD"/>
                </a:solidFill>
              </a:rPr>
              <a:t>Botão customizado</a:t>
            </a:r>
            <a:endParaRPr b="1" sz="23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	Para esse componente, vamos seguir um outro padrão de organização que podemos seguir em react-native, e separar em 2 arquivos os estilos e o componente.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	Vamos então criar um arquivo styles.js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119" name="Google Shape;1119;g2c358c0630e_0_6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Google Shape;1120;g2c358c0630e_0_6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g2c358c0630e_0_62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c35535ed36_0_79"/>
          <p:cNvSpPr txBox="1"/>
          <p:nvPr/>
        </p:nvSpPr>
        <p:spPr>
          <a:xfrm>
            <a:off x="1383200" y="1206650"/>
            <a:ext cx="63942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Comando </a:t>
            </a:r>
            <a:r>
              <a:rPr b="1" i="1" lang="en-US" sz="2000">
                <a:solidFill>
                  <a:srgbClr val="FFE599"/>
                </a:solidFill>
              </a:rPr>
              <a:t>cd</a:t>
            </a:r>
            <a:r>
              <a:rPr b="1" i="1" lang="en-US" sz="2000">
                <a:solidFill>
                  <a:srgbClr val="FFE599"/>
                </a:solidFill>
              </a:rPr>
              <a:t> choices-game </a:t>
            </a:r>
            <a:r>
              <a:rPr lang="en-US" sz="2000">
                <a:solidFill>
                  <a:srgbClr val="91A3AD"/>
                </a:solidFill>
              </a:rPr>
              <a:t>para entrarmos na pasta do projeto com o terminal!!!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Sempre precisamos entrar na pasta do projeto para instalarmos packages e rodarmos!!!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56" name="Google Shape;156;g2c35535ed36_0_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2c35535ed36_0_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2c35535ed36_0_7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g2c35535ed36_0_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375" y="3085000"/>
            <a:ext cx="7664375" cy="736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g2c35535ed36_0_79"/>
          <p:cNvCxnSpPr/>
          <p:nvPr/>
        </p:nvCxnSpPr>
        <p:spPr>
          <a:xfrm>
            <a:off x="5058700" y="3770375"/>
            <a:ext cx="2414100" cy="0"/>
          </a:xfrm>
          <a:prstGeom prst="straightConnector1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2c358c0630e_0_632"/>
          <p:cNvSpPr txBox="1"/>
          <p:nvPr/>
        </p:nvSpPr>
        <p:spPr>
          <a:xfrm>
            <a:off x="1374900" y="1413275"/>
            <a:ext cx="63942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91A3AD"/>
                </a:solidFill>
              </a:rPr>
              <a:t>Botão customizado</a:t>
            </a:r>
            <a:endParaRPr b="1" sz="23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127" name="Google Shape;1127;g2c358c0630e_0_6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g2c358c0630e_0_6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g2c358c0630e_0_63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0" name="Google Shape;1130;g2c358c0630e_0_6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450" y="1290375"/>
            <a:ext cx="7837742" cy="385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2c358c0630e_0_640"/>
          <p:cNvSpPr txBox="1"/>
          <p:nvPr/>
        </p:nvSpPr>
        <p:spPr>
          <a:xfrm>
            <a:off x="1374900" y="1413275"/>
            <a:ext cx="63942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91A3AD"/>
                </a:solidFill>
              </a:rPr>
              <a:t>Botão customizado</a:t>
            </a:r>
            <a:endParaRPr b="1" sz="23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	Vamos aplicar os estilos, ainda vazios, e finalizar a lógica do nosso botão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136" name="Google Shape;1136;g2c358c0630e_0_6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7" name="Google Shape;1137;g2c358c0630e_0_6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g2c358c0630e_0_64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2c358c0630e_0_648"/>
          <p:cNvSpPr txBox="1"/>
          <p:nvPr/>
        </p:nvSpPr>
        <p:spPr>
          <a:xfrm>
            <a:off x="1263575" y="89125"/>
            <a:ext cx="6505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Aplicando os estilos e lógica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Atenção, houve uma correção, trocando chaves por parenteses nesse componente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144" name="Google Shape;1144;g2c358c0630e_0_6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g2c358c0630e_0_6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" name="Google Shape;1146;g2c358c0630e_0_6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213" y="1268600"/>
            <a:ext cx="7907576" cy="4109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7" name="Google Shape;1147;g2c358c0630e_0_648"/>
          <p:cNvCxnSpPr/>
          <p:nvPr/>
        </p:nvCxnSpPr>
        <p:spPr>
          <a:xfrm flipH="1" rot="10800000">
            <a:off x="5439275" y="2983950"/>
            <a:ext cx="369600" cy="10800"/>
          </a:xfrm>
          <a:prstGeom prst="straightConnector1">
            <a:avLst/>
          </a:prstGeom>
          <a:noFill/>
          <a:ln cap="flat" cmpd="sng" w="19050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8" name="Google Shape;1148;g2c358c0630e_0_648"/>
          <p:cNvCxnSpPr/>
          <p:nvPr/>
        </p:nvCxnSpPr>
        <p:spPr>
          <a:xfrm flipH="1" rot="10800000">
            <a:off x="1361625" y="4484750"/>
            <a:ext cx="369600" cy="10800"/>
          </a:xfrm>
          <a:prstGeom prst="straightConnector1">
            <a:avLst/>
          </a:prstGeom>
          <a:noFill/>
          <a:ln cap="flat" cmpd="sng" w="19050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2c358c0630e_0_656"/>
          <p:cNvSpPr txBox="1"/>
          <p:nvPr/>
        </p:nvSpPr>
        <p:spPr>
          <a:xfrm>
            <a:off x="1374900" y="1413275"/>
            <a:ext cx="6394200" cy="22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91A3AD"/>
                </a:solidFill>
              </a:rPr>
              <a:t>Botão customizado</a:t>
            </a:r>
            <a:endParaRPr b="1" sz="23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	Agora vamos substituir o nosso botão na tela de Home.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	Não precisamos substituir em todo o projeto ainda. Vamos primeiro acertar o style do botão, e quando estiver pronto, replicamos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154" name="Google Shape;1154;g2c358c0630e_0_6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g2c358c0630e_0_6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g2c358c0630e_0_65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2c358c0630e_0_663"/>
          <p:cNvSpPr txBox="1"/>
          <p:nvPr/>
        </p:nvSpPr>
        <p:spPr>
          <a:xfrm>
            <a:off x="1374900" y="1413275"/>
            <a:ext cx="6394200" cy="22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91A3AD"/>
                </a:solidFill>
              </a:rPr>
              <a:t>Botão customizado</a:t>
            </a:r>
            <a:endParaRPr b="1" sz="23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	Agora vamos substituir o nosso botão na tela de Home.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	Não precisamos substituir em todo o projeto ainda. Vamos primeiro acertar o style do botão, e quando estiver pronto, replicamos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162" name="Google Shape;1162;g2c358c0630e_0_6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g2c358c0630e_0_6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g2c358c0630e_0_66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5" name="Google Shape;1165;g2c358c0630e_0_6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83750"/>
            <a:ext cx="9144000" cy="45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0" name="Google Shape;1170;g2c358c0630e_0_6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g2c358c0630e_0_6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Google Shape;1172;g2c358c0630e_0_6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7475" y="89125"/>
            <a:ext cx="2575525" cy="494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2c358c0630e_0_683"/>
          <p:cNvSpPr txBox="1"/>
          <p:nvPr/>
        </p:nvSpPr>
        <p:spPr>
          <a:xfrm>
            <a:off x="1374900" y="1413275"/>
            <a:ext cx="63942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91A3AD"/>
                </a:solidFill>
              </a:rPr>
              <a:t>Botão customizado</a:t>
            </a:r>
            <a:endParaRPr b="1" sz="23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	Ele apareceu, e ao clicar funciona!! Já é alguma coisa!!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	Vamos modificar o estilo agora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178" name="Google Shape;1178;g2c358c0630e_0_6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9" name="Google Shape;1179;g2c358c0630e_0_6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Google Shape;1180;g2c358c0630e_0_68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5" name="Google Shape;1185;g2c358c0630e_0_6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Google Shape;1186;g2c358c0630e_0_6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g2c358c0630e_0_6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8331" y="0"/>
            <a:ext cx="646582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2" name="Google Shape;1192;g2c358c0630e_0_7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g2c358c0630e_0_7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g2c358c0630e_0_7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8331" y="0"/>
            <a:ext cx="646582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2c358c0630e_0_711"/>
          <p:cNvSpPr txBox="1"/>
          <p:nvPr/>
        </p:nvSpPr>
        <p:spPr>
          <a:xfrm>
            <a:off x="1374900" y="1413275"/>
            <a:ext cx="63942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91A3AD"/>
                </a:solidFill>
              </a:rPr>
              <a:t>Botão customizado</a:t>
            </a:r>
            <a:endParaRPr b="1" sz="23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	Agora temos um botão customizado. Se quisermos modificar ele um pouco mais, podemos trabalhar um pouco mais no estilo, e até modificar o visual dele de acordo com cada fase do Pressable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200" name="Google Shape;1200;g2c358c0630e_0_7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Google Shape;1201;g2c358c0630e_0_7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202" name="Google Shape;1202;g2c358c0630e_0_71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c35535ed36_0_87"/>
          <p:cNvSpPr txBox="1"/>
          <p:nvPr/>
        </p:nvSpPr>
        <p:spPr>
          <a:xfrm>
            <a:off x="1383200" y="1206650"/>
            <a:ext cx="63942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Comandos </a:t>
            </a:r>
            <a:r>
              <a:rPr b="1" i="1" lang="en-US" sz="2000">
                <a:solidFill>
                  <a:srgbClr val="FFE599"/>
                </a:solidFill>
              </a:rPr>
              <a:t>npm install </a:t>
            </a:r>
            <a:r>
              <a:rPr lang="en-US" sz="2000">
                <a:solidFill>
                  <a:srgbClr val="91A3AD"/>
                </a:solidFill>
              </a:rPr>
              <a:t>e</a:t>
            </a:r>
            <a:r>
              <a:rPr b="1" i="1" lang="en-US" sz="2000">
                <a:solidFill>
                  <a:srgbClr val="FFE599"/>
                </a:solidFill>
              </a:rPr>
              <a:t> npx expo install</a:t>
            </a:r>
            <a:r>
              <a:rPr b="1" i="1" lang="en-US" sz="2000">
                <a:solidFill>
                  <a:srgbClr val="FFE599"/>
                </a:solidFill>
              </a:rPr>
              <a:t> </a:t>
            </a:r>
            <a:r>
              <a:rPr lang="en-US" sz="2000">
                <a:solidFill>
                  <a:srgbClr val="91A3AD"/>
                </a:solidFill>
              </a:rPr>
              <a:t>para instalarmos os seguintes packages que iremos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npx expo install é apenas um install diferente que o expo oferece, mas poderiamos usar o npm install sem problemas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66" name="Google Shape;166;g2c35535ed36_0_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2c35535ed36_0_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2c35535ed36_0_8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2c358c0630e_0_718"/>
          <p:cNvSpPr txBox="1"/>
          <p:nvPr/>
        </p:nvSpPr>
        <p:spPr>
          <a:xfrm>
            <a:off x="1374900" y="1413275"/>
            <a:ext cx="6394200" cy="22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91A3AD"/>
                </a:solidFill>
              </a:rPr>
              <a:t>Botão customizado</a:t>
            </a:r>
            <a:endParaRPr b="1" sz="23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	Vamos agora aplicar nosso botão nas outras telas!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	Como tomamos a decisão de manter a mesma ‘assinatura’ de props que o button default, esse trabalho se torna trivial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208" name="Google Shape;1208;g2c358c0630e_0_7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g2c358c0630e_0_7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210" name="Google Shape;1210;g2c358c0630e_0_71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2c358c0630e_0_725"/>
          <p:cNvSpPr txBox="1"/>
          <p:nvPr/>
        </p:nvSpPr>
        <p:spPr>
          <a:xfrm>
            <a:off x="1374900" y="1413275"/>
            <a:ext cx="6394200" cy="22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91A3AD"/>
                </a:solidFill>
              </a:rPr>
              <a:t>Botão customizado</a:t>
            </a:r>
            <a:endParaRPr b="1" sz="23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	Vamos agora aplicar nosso botão nas outras telas!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	Como tomamos a decisão de manter a mesma ‘assinatura’ de props que o button default, esse trabalho se torna trivial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216" name="Google Shape;1216;g2c358c0630e_0_7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7" name="Google Shape;1217;g2c358c0630e_0_7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218" name="Google Shape;1218;g2c358c0630e_0_72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9" name="Google Shape;1219;g2c358c0630e_0_7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826" y="0"/>
            <a:ext cx="859669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2c358c0630e_0_733"/>
          <p:cNvSpPr txBox="1"/>
          <p:nvPr/>
        </p:nvSpPr>
        <p:spPr>
          <a:xfrm>
            <a:off x="1374900" y="1413275"/>
            <a:ext cx="6394200" cy="22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91A3AD"/>
                </a:solidFill>
              </a:rPr>
              <a:t>Botão customizado</a:t>
            </a:r>
            <a:endParaRPr b="1" sz="23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	Vamos agora aplicar nosso botão nas outras telas!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	Como tomamos a decisão de manter a mesma ‘assinatura’ de props que o button default, esse trabalho se torna trivial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225" name="Google Shape;1225;g2c358c0630e_0_7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g2c358c0630e_0_7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g2c358c0630e_0_73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8" name="Google Shape;1228;g2c358c0630e_0_7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169" y="0"/>
            <a:ext cx="784966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2c358c0630e_0_742"/>
          <p:cNvSpPr txBox="1"/>
          <p:nvPr/>
        </p:nvSpPr>
        <p:spPr>
          <a:xfrm>
            <a:off x="1374900" y="1413275"/>
            <a:ext cx="6394200" cy="22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91A3AD"/>
                </a:solidFill>
              </a:rPr>
              <a:t>Botão customizado</a:t>
            </a:r>
            <a:endParaRPr b="1" sz="23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	Vamos agora aplicar nosso botão nas outras telas!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	Como tomamos a decisão de manter a mesma ‘assinatura’ de props que o button default, esse trabalho se torna trivial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234" name="Google Shape;1234;g2c358c0630e_0_7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g2c358c0630e_0_7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236" name="Google Shape;1236;g2c358c0630e_0_74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7" name="Google Shape;1237;g2c358c0630e_0_7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513" y="47625"/>
            <a:ext cx="7800975" cy="504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2" name="Google Shape;1242;g2c358c0630e_0_7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3" name="Google Shape;1243;g2c358c0630e_0_7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4" name="Google Shape;1244;g2c358c0630e_0_7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50150"/>
            <a:ext cx="2130675" cy="44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Google Shape;1245;g2c358c0630e_0_7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0675" y="250150"/>
            <a:ext cx="2130675" cy="4450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g2c358c0630e_0_7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61350" y="250150"/>
            <a:ext cx="2018750" cy="4446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7" name="Google Shape;1247;g2c358c0630e_0_7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80100" y="250150"/>
            <a:ext cx="1980843" cy="443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2c358c0630e_0_763"/>
          <p:cNvSpPr txBox="1"/>
          <p:nvPr/>
        </p:nvSpPr>
        <p:spPr>
          <a:xfrm>
            <a:off x="1374900" y="1413275"/>
            <a:ext cx="63942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91A3AD"/>
                </a:solidFill>
              </a:rPr>
              <a:t>Botão customizado</a:t>
            </a:r>
            <a:endParaRPr b="1" sz="23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	A tela do jogo não ficou centralizada!! Vamos ver o que aconteceu!!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253" name="Google Shape;1253;g2c358c0630e_0_7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g2c358c0630e_0_7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255" name="Google Shape;1255;g2c358c0630e_0_76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2c358c0630e_0_770"/>
          <p:cNvSpPr txBox="1"/>
          <p:nvPr/>
        </p:nvSpPr>
        <p:spPr>
          <a:xfrm>
            <a:off x="1374900" y="1413275"/>
            <a:ext cx="63942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91A3AD"/>
                </a:solidFill>
              </a:rPr>
              <a:t>Botão customizado</a:t>
            </a:r>
            <a:endParaRPr b="1" sz="23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	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261" name="Google Shape;1261;g2c358c0630e_0_7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2" name="Google Shape;1262;g2c358c0630e_0_7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g2c358c0630e_0_77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4" name="Google Shape;1264;g2c358c0630e_0_7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3317" y="1871300"/>
            <a:ext cx="4672225" cy="3272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2c358c0630e_0_778"/>
          <p:cNvSpPr txBox="1"/>
          <p:nvPr/>
        </p:nvSpPr>
        <p:spPr>
          <a:xfrm>
            <a:off x="1374900" y="1413275"/>
            <a:ext cx="63942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91A3AD"/>
                </a:solidFill>
              </a:rPr>
              <a:t>Botão customizado</a:t>
            </a:r>
            <a:endParaRPr b="1" sz="23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	Não declaramos o comportamento do flexbox no eixo transversal no container dos nossos botões!!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	Vamos corrigir isso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270" name="Google Shape;1270;g2c358c0630e_0_7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1" name="Google Shape;1271;g2c358c0630e_0_7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272" name="Google Shape;1272;g2c358c0630e_0_77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2c358c0630e_0_785"/>
          <p:cNvSpPr txBox="1"/>
          <p:nvPr/>
        </p:nvSpPr>
        <p:spPr>
          <a:xfrm>
            <a:off x="1374900" y="1413275"/>
            <a:ext cx="63942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91A3AD"/>
                </a:solidFill>
              </a:rPr>
              <a:t>Botão customizado</a:t>
            </a:r>
            <a:endParaRPr b="1" sz="23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278" name="Google Shape;1278;g2c358c0630e_0_7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9" name="Google Shape;1279;g2c358c0630e_0_7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280" name="Google Shape;1280;g2c358c0630e_0_78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1" name="Google Shape;1281;g2c358c0630e_0_7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8079" y="2007850"/>
            <a:ext cx="4732675" cy="308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6" name="Google Shape;1286;g2c358c0630e_0_7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7" name="Google Shape;1287;g2c358c0630e_0_7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8" name="Google Shape;1288;g2c358c0630e_0_7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5276" y="0"/>
            <a:ext cx="2455925" cy="5192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c35535ed36_0_98"/>
          <p:cNvSpPr txBox="1"/>
          <p:nvPr/>
        </p:nvSpPr>
        <p:spPr>
          <a:xfrm>
            <a:off x="1383200" y="1206650"/>
            <a:ext cx="63942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1" lang="en-US" sz="2000">
                <a:solidFill>
                  <a:srgbClr val="FFE599"/>
                </a:solidFill>
              </a:rPr>
              <a:t>npx expo install react-native-web react-dom @expo/metro-runtime</a:t>
            </a:r>
            <a:endParaRPr i="1" sz="2000">
              <a:solidFill>
                <a:srgbClr val="FFE599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1" sz="2000">
              <a:solidFill>
                <a:srgbClr val="FFE599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1" lang="en-US" sz="2000">
                <a:solidFill>
                  <a:srgbClr val="FFE599"/>
                </a:solidFill>
              </a:rPr>
              <a:t>npm install @react-navigation/native</a:t>
            </a:r>
            <a:endParaRPr i="1" sz="2000">
              <a:solidFill>
                <a:srgbClr val="FFE599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1" sz="2000">
              <a:solidFill>
                <a:srgbClr val="FFE599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1" lang="en-US" sz="2000">
                <a:solidFill>
                  <a:srgbClr val="FFE599"/>
                </a:solidFill>
              </a:rPr>
              <a:t>npx expo install react-native-screens react-native-safe-area-context</a:t>
            </a:r>
            <a:endParaRPr i="1" sz="2000">
              <a:solidFill>
                <a:srgbClr val="FFE599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1" sz="2000">
              <a:solidFill>
                <a:srgbClr val="FFE599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1" lang="en-US" sz="2000">
                <a:solidFill>
                  <a:srgbClr val="FFE599"/>
                </a:solidFill>
              </a:rPr>
              <a:t>npm install @react-navigation/stack</a:t>
            </a:r>
            <a:endParaRPr i="1" sz="2000">
              <a:solidFill>
                <a:srgbClr val="FFE599"/>
              </a:solidFill>
            </a:endParaRPr>
          </a:p>
        </p:txBody>
      </p:sp>
      <p:pic>
        <p:nvPicPr>
          <p:cNvPr id="174" name="Google Shape;174;g2c35535ed36_0_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2c35535ed36_0_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2c35535ed36_0_9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2c358c0630e_0_802"/>
          <p:cNvSpPr txBox="1"/>
          <p:nvPr/>
        </p:nvSpPr>
        <p:spPr>
          <a:xfrm>
            <a:off x="1374900" y="1413275"/>
            <a:ext cx="6394200" cy="26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91A3AD"/>
                </a:solidFill>
              </a:rPr>
              <a:t>Texto ‘digitado’</a:t>
            </a:r>
            <a:endParaRPr b="1" sz="23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	Nossa última melhoria agora é criar o efeito de texto digitado para a nossa tela de jogo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	Para isso, vamos utilizar uma biblioteca externa: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https://www.npmjs.com/package/react-native-typewriter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294" name="Google Shape;1294;g2c358c0630e_0_8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Google Shape;1295;g2c358c0630e_0_8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g2c358c0630e_0_80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2c358c0630e_0_810"/>
          <p:cNvSpPr txBox="1"/>
          <p:nvPr/>
        </p:nvSpPr>
        <p:spPr>
          <a:xfrm>
            <a:off x="1374900" y="1413275"/>
            <a:ext cx="6394200" cy="26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91A3AD"/>
                </a:solidFill>
              </a:rPr>
              <a:t>Texto ‘digitado’</a:t>
            </a:r>
            <a:endParaRPr b="1" sz="23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	Nossa última melhoria agora é criar o efeito de texto digitado para a nossa tela de jogo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	Para isso, vamos utilizar uma biblioteca externa: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https://www.npmjs.com/package/react-native-typewriter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302" name="Google Shape;1302;g2c358c0630e_0_8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3" name="Google Shape;1303;g2c358c0630e_0_8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g2c358c0630e_0_81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2c358c0630e_0_817"/>
          <p:cNvSpPr txBox="1"/>
          <p:nvPr/>
        </p:nvSpPr>
        <p:spPr>
          <a:xfrm>
            <a:off x="1374900" y="1413275"/>
            <a:ext cx="63942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91A3AD"/>
                </a:solidFill>
              </a:rPr>
              <a:t>Texto ‘digitado’</a:t>
            </a:r>
            <a:endParaRPr b="1" sz="23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	</a:t>
            </a:r>
            <a:r>
              <a:rPr lang="en-US" sz="2000">
                <a:solidFill>
                  <a:srgbClr val="333333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npm install react-native-typewriter</a:t>
            </a:r>
            <a:endParaRPr sz="2000">
              <a:solidFill>
                <a:srgbClr val="333333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310" name="Google Shape;1310;g2c358c0630e_0_8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1" name="Google Shape;1311;g2c358c0630e_0_8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12" name="Google Shape;1312;g2c358c0630e_0_81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2c358c0630e_0_825"/>
          <p:cNvSpPr txBox="1"/>
          <p:nvPr/>
        </p:nvSpPr>
        <p:spPr>
          <a:xfrm>
            <a:off x="1374900" y="1413275"/>
            <a:ext cx="63942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91A3AD"/>
                </a:solidFill>
              </a:rPr>
              <a:t>Texto ‘digitado’</a:t>
            </a:r>
            <a:endParaRPr b="1" sz="23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	Na tela de jogo, vamos substituir o Text, pelo TypeWriter 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318" name="Google Shape;1318;g2c358c0630e_0_8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9" name="Google Shape;1319;g2c358c0630e_0_8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20" name="Google Shape;1320;g2c358c0630e_0_82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2c358c0630e_0_833"/>
          <p:cNvSpPr txBox="1"/>
          <p:nvPr/>
        </p:nvSpPr>
        <p:spPr>
          <a:xfrm>
            <a:off x="1374900" y="1413275"/>
            <a:ext cx="639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326" name="Google Shape;1326;g2c358c0630e_0_8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Google Shape;1327;g2c358c0630e_0_8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Google Shape;1328;g2c358c0630e_0_83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9" name="Google Shape;1329;g2c358c0630e_0_8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375" y="1086100"/>
            <a:ext cx="7455574" cy="399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2c358c0630e_0_841"/>
          <p:cNvSpPr txBox="1"/>
          <p:nvPr/>
        </p:nvSpPr>
        <p:spPr>
          <a:xfrm>
            <a:off x="1374900" y="1413275"/>
            <a:ext cx="63942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91A3AD"/>
                </a:solidFill>
              </a:rPr>
              <a:t>Texto ‘digitado’</a:t>
            </a:r>
            <a:endParaRPr b="1" sz="23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	Vamos agora deixar o local do texto fixo, utilizando a prop de fixed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335" name="Google Shape;1335;g2c358c0630e_0_8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g2c358c0630e_0_8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37" name="Google Shape;1337;g2c358c0630e_0_84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8" name="Google Shape;1338;g2c358c0630e_0_8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263" y="3191975"/>
            <a:ext cx="8639175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2c358c0630e_0_849"/>
          <p:cNvSpPr txBox="1"/>
          <p:nvPr/>
        </p:nvSpPr>
        <p:spPr>
          <a:xfrm>
            <a:off x="1374900" y="1413275"/>
            <a:ext cx="639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344" name="Google Shape;1344;g2c358c0630e_0_8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5" name="Google Shape;1345;g2c358c0630e_0_8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g2c358c0630e_0_8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675" y="144187"/>
            <a:ext cx="8791850" cy="475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2c358c0630e_0_858"/>
          <p:cNvSpPr txBox="1"/>
          <p:nvPr/>
        </p:nvSpPr>
        <p:spPr>
          <a:xfrm>
            <a:off x="1374900" y="1413275"/>
            <a:ext cx="6394200" cy="29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91A3AD"/>
                </a:solidFill>
              </a:rPr>
              <a:t>Texto ‘digitado’</a:t>
            </a:r>
            <a:endParaRPr b="1" sz="23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	Se quisermos mudar o tempo de digitação, há </a:t>
            </a:r>
            <a:r>
              <a:rPr lang="en-US" sz="2000">
                <a:solidFill>
                  <a:srgbClr val="91A3AD"/>
                </a:solidFill>
              </a:rPr>
              <a:t>várias</a:t>
            </a:r>
            <a:r>
              <a:rPr lang="en-US" sz="2000">
                <a:solidFill>
                  <a:srgbClr val="91A3AD"/>
                </a:solidFill>
              </a:rPr>
              <a:t> maneiras de fazer isso. Explorem a documentação da biblioteca.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	Podemos mudar o tempo inclusive de caracteres específicos, para, por exemplo, dar um delay maior após uma pontuação.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352" name="Google Shape;1352;g2c358c0630e_0_8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3" name="Google Shape;1353;g2c358c0630e_0_8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54" name="Google Shape;1354;g2c358c0630e_0_85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2c358c0630e_0_866"/>
          <p:cNvSpPr txBox="1"/>
          <p:nvPr/>
        </p:nvSpPr>
        <p:spPr>
          <a:xfrm>
            <a:off x="1374900" y="1413275"/>
            <a:ext cx="63942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91A3AD"/>
                </a:solidFill>
              </a:rPr>
              <a:t>Texto ‘digitado’</a:t>
            </a:r>
            <a:endParaRPr b="1" sz="23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360" name="Google Shape;1360;g2c358c0630e_0_8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1" name="Google Shape;1361;g2c358c0630e_0_8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g2c358c0630e_0_86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3" name="Google Shape;1363;g2c358c0630e_0_8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7075" y="1956800"/>
            <a:ext cx="6712861" cy="318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2c358c0630e_0_874"/>
          <p:cNvSpPr txBox="1"/>
          <p:nvPr/>
        </p:nvSpPr>
        <p:spPr>
          <a:xfrm>
            <a:off x="1374900" y="1413275"/>
            <a:ext cx="63942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91A3AD"/>
                </a:solidFill>
              </a:rPr>
              <a:t>Texto ‘digitado’</a:t>
            </a:r>
            <a:endParaRPr b="1" sz="23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	Agora a última coisa que precisamos fazer, é permitir que o usuário acelere o texto, caso não queria esperar.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	Vamos estipular que ao clicar na tela enquanto o texto ainda não foi 100% escrito, ao invés de fazer qualquer outra coisa, o texto é completado.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	Isso significa que nossos botões devem estar bloqueados enquanto o texto está sendo escrito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369" name="Google Shape;1369;g2c358c0630e_0_8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0" name="Google Shape;1370;g2c358c0630e_0_8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71" name="Google Shape;1371;g2c358c0630e_0_87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c35535ed36_0_109"/>
          <p:cNvSpPr txBox="1"/>
          <p:nvPr/>
        </p:nvSpPr>
        <p:spPr>
          <a:xfrm>
            <a:off x="1383200" y="1206650"/>
            <a:ext cx="63942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Comando </a:t>
            </a:r>
            <a:r>
              <a:rPr b="1" i="1" lang="en-US" sz="2000">
                <a:solidFill>
                  <a:srgbClr val="FFE599"/>
                </a:solidFill>
              </a:rPr>
              <a:t>code ./</a:t>
            </a:r>
            <a:r>
              <a:rPr b="1" i="1" lang="en-US" sz="2000">
                <a:solidFill>
                  <a:srgbClr val="FFE599"/>
                </a:solidFill>
              </a:rPr>
              <a:t> </a:t>
            </a:r>
            <a:r>
              <a:rPr lang="en-US" sz="2000">
                <a:solidFill>
                  <a:srgbClr val="91A3AD"/>
                </a:solidFill>
              </a:rPr>
              <a:t>para abrirmos o VSCode na pasta onde o terminal está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PS: ./ significa o local que estamos na “linguagem de path”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82" name="Google Shape;182;g2c35535ed36_0_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2c35535ed36_0_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2c35535ed36_0_10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2c358c0630e_0_881"/>
          <p:cNvSpPr txBox="1"/>
          <p:nvPr/>
        </p:nvSpPr>
        <p:spPr>
          <a:xfrm>
            <a:off x="1374900" y="1413275"/>
            <a:ext cx="6394200" cy="26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91A3AD"/>
                </a:solidFill>
              </a:rPr>
              <a:t>Texto ‘digitado’</a:t>
            </a:r>
            <a:endParaRPr b="1" sz="23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	Não temos uma prop específica para finalizar o texto, mas nós temos uma prop para minDelay e outra para maxDelay.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	Colocando as duas em 0, o texto é escrito automaticamente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377" name="Google Shape;1377;g2c358c0630e_0_8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8" name="Google Shape;1378;g2c358c0630e_0_8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79" name="Google Shape;1379;g2c358c0630e_0_88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2c358c0630e_0_888"/>
          <p:cNvSpPr txBox="1"/>
          <p:nvPr/>
        </p:nvSpPr>
        <p:spPr>
          <a:xfrm>
            <a:off x="1374900" y="1413275"/>
            <a:ext cx="63942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91A3AD"/>
                </a:solidFill>
              </a:rPr>
              <a:t>Texto ‘digitado’</a:t>
            </a:r>
            <a:endParaRPr b="1" sz="23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	Vamos capturar primeiro qualquer toque na tela. Para isso, vamos utilizar um callback pouco utilizado da View: </a:t>
            </a:r>
            <a:r>
              <a:rPr lang="en-US" sz="2000">
                <a:solidFill>
                  <a:srgbClr val="91A3AD"/>
                </a:solidFill>
              </a:rPr>
              <a:t>onStartShouldSetResponder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385" name="Google Shape;1385;g2c358c0630e_0_8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g2c358c0630e_0_8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g2c358c0630e_0_88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" name="Google Shape;1392;g2c358c0630e_0_8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3" name="Google Shape;1393;g2c358c0630e_0_8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94" name="Google Shape;1394;g2c358c0630e_0_89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5" name="Google Shape;1395;g2c358c0630e_0_8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475" y="1618296"/>
            <a:ext cx="8434825" cy="24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2c358c0630e_0_906"/>
          <p:cNvSpPr txBox="1"/>
          <p:nvPr/>
        </p:nvSpPr>
        <p:spPr>
          <a:xfrm>
            <a:off x="1374900" y="89125"/>
            <a:ext cx="639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Utilizando state para controlar o typing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401" name="Google Shape;1401;g2c358c0630e_0_9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2" name="Google Shape;1402;g2c358c0630e_0_9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3" name="Google Shape;1403;g2c358c0630e_0_9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785" y="601550"/>
            <a:ext cx="7683325" cy="454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2c358c0630e_0_915"/>
          <p:cNvSpPr txBox="1"/>
          <p:nvPr/>
        </p:nvSpPr>
        <p:spPr>
          <a:xfrm>
            <a:off x="1374900" y="89125"/>
            <a:ext cx="639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Utilizando state para controlar o typing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409" name="Google Shape;1409;g2c358c0630e_0_9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g2c358c0630e_0_9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1" name="Google Shape;1411;g2c358c0630e_0_9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535" y="568925"/>
            <a:ext cx="7582949" cy="44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2c358c0630e_0_923"/>
          <p:cNvSpPr txBox="1"/>
          <p:nvPr/>
        </p:nvSpPr>
        <p:spPr>
          <a:xfrm>
            <a:off x="1374900" y="89125"/>
            <a:ext cx="639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Utilizando state para controlar o typing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417" name="Google Shape;1417;g2c358c0630e_0_9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8" name="Google Shape;1418;g2c358c0630e_0_9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9" name="Google Shape;1419;g2c358c0630e_0_9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6221" y="601550"/>
            <a:ext cx="7391574" cy="44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2c358c0630e_0_931"/>
          <p:cNvSpPr txBox="1"/>
          <p:nvPr/>
        </p:nvSpPr>
        <p:spPr>
          <a:xfrm>
            <a:off x="1374900" y="1413275"/>
            <a:ext cx="63942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91A3AD"/>
                </a:solidFill>
              </a:rPr>
              <a:t>Texto ‘digitado’</a:t>
            </a:r>
            <a:endParaRPr b="1" sz="23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	Por último, vamos bloquear os botões enquanto não tivermos terminado de digitar o texto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425" name="Google Shape;1425;g2c358c0630e_0_9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6" name="Google Shape;1426;g2c358c0630e_0_9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427" name="Google Shape;1427;g2c358c0630e_0_93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2c358c0630e_0_938"/>
          <p:cNvSpPr txBox="1"/>
          <p:nvPr/>
        </p:nvSpPr>
        <p:spPr>
          <a:xfrm>
            <a:off x="1374900" y="89125"/>
            <a:ext cx="639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Ajustando o GameButton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433" name="Google Shape;1433;g2c358c0630e_0_9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4" name="Google Shape;1434;g2c358c0630e_0_9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5" name="Google Shape;1435;g2c358c0630e_0_9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0071" y="651075"/>
            <a:ext cx="7143876" cy="431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2c358c0630e_0_946"/>
          <p:cNvSpPr txBox="1"/>
          <p:nvPr/>
        </p:nvSpPr>
        <p:spPr>
          <a:xfrm>
            <a:off x="1374900" y="89125"/>
            <a:ext cx="639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Ajustando o GameButton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441" name="Google Shape;1441;g2c358c0630e_0_9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2" name="Google Shape;1442;g2c358c0630e_0_9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3" name="Google Shape;1443;g2c358c0630e_0_9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288" y="692300"/>
            <a:ext cx="7815424" cy="439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2c358c0630e_0_954"/>
          <p:cNvSpPr txBox="1"/>
          <p:nvPr/>
        </p:nvSpPr>
        <p:spPr>
          <a:xfrm>
            <a:off x="1374900" y="1413275"/>
            <a:ext cx="6394200" cy="26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91A3AD"/>
                </a:solidFill>
              </a:rPr>
              <a:t>Texto ‘digitado’</a:t>
            </a:r>
            <a:endParaRPr b="1" sz="23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Nosso botão mesmo bloqueado está realizando a ação… Isso porque setamos a ação dele no onPress, que acontece após soltarmos o botão!!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	Vamos mudar para onPressIn para ajustar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449" name="Google Shape;1449;g2c358c0630e_0_9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0" name="Google Shape;1450;g2c358c0630e_0_9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451" name="Google Shape;1451;g2c358c0630e_0_95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c35535ed36_0_116"/>
          <p:cNvSpPr txBox="1"/>
          <p:nvPr/>
        </p:nvSpPr>
        <p:spPr>
          <a:xfrm>
            <a:off x="1383200" y="1206650"/>
            <a:ext cx="639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Ao final dos installs, seu package.json deve conter as seguintes dependências (podendo variar a versão)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90" name="Google Shape;190;g2c35535ed36_0_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2c35535ed36_0_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2c35535ed36_0_11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g2c35535ed36_0_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4700" y="1975425"/>
            <a:ext cx="6189451" cy="304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2c358c0630e_0_961"/>
          <p:cNvSpPr txBox="1"/>
          <p:nvPr/>
        </p:nvSpPr>
        <p:spPr>
          <a:xfrm>
            <a:off x="1374900" y="89125"/>
            <a:ext cx="639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Ajustando o GameButton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457" name="Google Shape;1457;g2c358c0630e_0_9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8" name="Google Shape;1458;g2c358c0630e_0_9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9" name="Google Shape;1459;g2c358c0630e_0_9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920650"/>
            <a:ext cx="9076293" cy="404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2c358c0630e_0_969"/>
          <p:cNvSpPr txBox="1"/>
          <p:nvPr/>
        </p:nvSpPr>
        <p:spPr>
          <a:xfrm>
            <a:off x="1374900" y="1413275"/>
            <a:ext cx="6394200" cy="29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91A3AD"/>
                </a:solidFill>
              </a:rPr>
              <a:t>Jogo finalizado</a:t>
            </a:r>
            <a:endParaRPr b="1" sz="23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Agora sim conseguimos finalizar nosso jogo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Ainda temos muitas mudanças, principalmente de layout, para fazermos, mas conseguimos entregar um MVP bem interessante de um jogo que se utiliza bastante das possibilidades do react-navigation!!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465" name="Google Shape;1465;g2c358c0630e_0_9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6" name="Google Shape;1466;g2c358c0630e_0_9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467" name="Google Shape;1467;g2c358c0630e_0_96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1e577251438_0_295"/>
          <p:cNvSpPr txBox="1"/>
          <p:nvPr/>
        </p:nvSpPr>
        <p:spPr>
          <a:xfrm>
            <a:off x="1701600" y="623653"/>
            <a:ext cx="62925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7"/>
              <a:buFont typeface="Arial"/>
              <a:buNone/>
            </a:pPr>
            <a:r>
              <a:rPr b="0" i="0" lang="en-US" sz="3497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Dúvidas, anseios, desabafos?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3" name="Google Shape;1473;g1e577251438_0_2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4" name="Google Shape;1474;g1e577251438_0_2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5" name="Google Shape;1475;g1e577251438_0_2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8029" y="1380303"/>
            <a:ext cx="5690593" cy="31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1" name="Google Shape;148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0" y="2"/>
            <a:ext cx="913554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2" name="Google Shape;148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276" y="209004"/>
            <a:ext cx="8691449" cy="4704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3" name="Google Shape;1483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71025" y="2138711"/>
            <a:ext cx="3201951" cy="86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c35535ed36_0_124"/>
          <p:cNvSpPr txBox="1"/>
          <p:nvPr/>
        </p:nvSpPr>
        <p:spPr>
          <a:xfrm>
            <a:off x="1383200" y="1206650"/>
            <a:ext cx="63942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Comando </a:t>
            </a:r>
            <a:r>
              <a:rPr b="1" i="1" lang="en-US" sz="2000">
                <a:solidFill>
                  <a:srgbClr val="FFE599"/>
                </a:solidFill>
              </a:rPr>
              <a:t>npm run start</a:t>
            </a:r>
            <a:r>
              <a:rPr b="1" i="1" lang="en-US" sz="2000">
                <a:solidFill>
                  <a:srgbClr val="FFE599"/>
                </a:solidFill>
              </a:rPr>
              <a:t> </a:t>
            </a:r>
            <a:r>
              <a:rPr lang="en-US" sz="2000">
                <a:solidFill>
                  <a:srgbClr val="91A3AD"/>
                </a:solidFill>
              </a:rPr>
              <a:t>para iniciarmos o projeto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Ao aparecer o menu do expo, apertar W para abrirmos na web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99" name="Google Shape;199;g2c35535ed36_0_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2c35535ed36_0_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2c35535ed36_0_12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g2c35535ed36_0_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4350" y="2650800"/>
            <a:ext cx="5190140" cy="230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c35535ed36_0_132"/>
          <p:cNvSpPr txBox="1"/>
          <p:nvPr/>
        </p:nvSpPr>
        <p:spPr>
          <a:xfrm>
            <a:off x="1383200" y="1206650"/>
            <a:ext cx="63942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Comando </a:t>
            </a:r>
            <a:r>
              <a:rPr b="1" i="1" lang="en-US" sz="2000">
                <a:solidFill>
                  <a:srgbClr val="FFE599"/>
                </a:solidFill>
              </a:rPr>
              <a:t>npm run start </a:t>
            </a:r>
            <a:r>
              <a:rPr lang="en-US" sz="2000">
                <a:solidFill>
                  <a:srgbClr val="91A3AD"/>
                </a:solidFill>
              </a:rPr>
              <a:t>para iniciarmos o projeto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Ao aparecer o menu do expo, apertar W para abrirmos na web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08" name="Google Shape;208;g2c35535ed36_0_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2c35535ed36_0_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2c35535ed36_0_13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g2c35535ed36_0_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4350" y="2650800"/>
            <a:ext cx="5190140" cy="230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2c35535ed36_0_1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187" y="0"/>
            <a:ext cx="82736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dc68a4331c_0_42"/>
          <p:cNvSpPr txBox="1"/>
          <p:nvPr/>
        </p:nvSpPr>
        <p:spPr>
          <a:xfrm>
            <a:off x="1897075" y="1522000"/>
            <a:ext cx="5670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000">
                <a:solidFill>
                  <a:srgbClr val="91A3AD"/>
                </a:solidFill>
              </a:rPr>
              <a:t>Nesse projeto iremos fazer um jogo de escolhas!!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O jogo é uma “aventura” simples. O jogador começa em um local, e escolhe o caminho que irá seguir dada as opções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O objetivo é escapar com vida. Caso faça escolhas erradas, o jogador perde o jogo.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61" name="Google Shape;61;g1dc68a4331c_0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g1dc68a4331c_0_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g1dc68a4331c_0_4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c35535ed36_0_141"/>
          <p:cNvSpPr txBox="1"/>
          <p:nvPr/>
        </p:nvSpPr>
        <p:spPr>
          <a:xfrm>
            <a:off x="1383200" y="1206650"/>
            <a:ext cx="6394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Vamos apertar a tecla F12 no browser para abrir o devTools. Após isso, vamos selecionar o ícone de mobile, para que a tela seja aberta no modo mobile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18" name="Google Shape;218;g2c35535ed36_0_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2c35535ed36_0_1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2c35535ed36_0_14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g2c35535ed36_0_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6025" y="2638775"/>
            <a:ext cx="417195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2c35535ed36_0_141"/>
          <p:cNvSpPr/>
          <p:nvPr/>
        </p:nvSpPr>
        <p:spPr>
          <a:xfrm>
            <a:off x="3166575" y="3103500"/>
            <a:ext cx="424200" cy="326100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c35535ed36_0_151"/>
          <p:cNvSpPr txBox="1"/>
          <p:nvPr/>
        </p:nvSpPr>
        <p:spPr>
          <a:xfrm>
            <a:off x="1383200" y="1206650"/>
            <a:ext cx="6394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Vamos apertar a tecla F12 no browser para abrir o devTools. Após isso, vamos selecionar o ícone de mobile, para que a tela seja aberta no modo mobile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28" name="Google Shape;228;g2c35535ed36_0_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2c35535ed36_0_1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2c35535ed36_0_15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g2c35535ed36_0_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6025" y="2638775"/>
            <a:ext cx="417195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2c35535ed36_0_151"/>
          <p:cNvSpPr/>
          <p:nvPr/>
        </p:nvSpPr>
        <p:spPr>
          <a:xfrm>
            <a:off x="3166575" y="3103500"/>
            <a:ext cx="424200" cy="326100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g2c35535ed36_0_1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83200" y="0"/>
            <a:ext cx="622576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c35535ed36_0_161"/>
          <p:cNvSpPr txBox="1"/>
          <p:nvPr/>
        </p:nvSpPr>
        <p:spPr>
          <a:xfrm>
            <a:off x="1383200" y="1206650"/>
            <a:ext cx="639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Agora podemos iniciar o desenvolvimento!!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39" name="Google Shape;239;g2c35535ed36_0_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2c35535ed36_0_1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2c35535ed36_0_16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c35535ed36_0_170"/>
          <p:cNvSpPr txBox="1"/>
          <p:nvPr/>
        </p:nvSpPr>
        <p:spPr>
          <a:xfrm>
            <a:off x="1383200" y="1206650"/>
            <a:ext cx="63942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Para esse jogo, iremos precisar de 4 telas: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Home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Game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Game Over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Winner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47" name="Google Shape;247;g2c35535ed36_0_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2c35535ed36_0_1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2c35535ed36_0_17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c35535ed36_0_177"/>
          <p:cNvSpPr txBox="1"/>
          <p:nvPr/>
        </p:nvSpPr>
        <p:spPr>
          <a:xfrm>
            <a:off x="1383200" y="1206650"/>
            <a:ext cx="639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Para esse jogo, iremos precisar de 4 telas: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55" name="Google Shape;255;g2c35535ed36_0_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2c35535ed36_0_1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2c35535ed36_0_17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g2c35535ed36_0_1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01" y="1580425"/>
            <a:ext cx="8969426" cy="32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c35535ed36_0_185"/>
          <p:cNvSpPr txBox="1"/>
          <p:nvPr/>
        </p:nvSpPr>
        <p:spPr>
          <a:xfrm>
            <a:off x="1383200" y="1206650"/>
            <a:ext cx="6394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Vamos criar uma pasta chamada ‘screens’ e lá colocaremos as 4 telas e o nosso navigator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64" name="Google Shape;264;g2c35535ed36_0_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2c35535ed36_0_1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2c35535ed36_0_18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c35535ed36_0_192"/>
          <p:cNvSpPr txBox="1"/>
          <p:nvPr/>
        </p:nvSpPr>
        <p:spPr>
          <a:xfrm>
            <a:off x="1383200" y="1206650"/>
            <a:ext cx="6394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Vamos criar uma pasta chamada ‘screens’ e lá colocaremos as 4 telas e o nosso navigator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72" name="Google Shape;272;g2c35535ed36_0_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2c35535ed36_0_1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2c35535ed36_0_19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g2c35535ed36_0_1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962" y="30450"/>
            <a:ext cx="8600300" cy="505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c35535ed36_0_209"/>
          <p:cNvSpPr txBox="1"/>
          <p:nvPr/>
        </p:nvSpPr>
        <p:spPr>
          <a:xfrm>
            <a:off x="1374900" y="1685125"/>
            <a:ext cx="63942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Agora vamos adicionar as 4 telas que criamos para o nosso arquivo de MainNavigator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81" name="Google Shape;281;g2c35535ed36_0_2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2c35535ed36_0_2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2c35535ed36_0_20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c35535ed36_0_200"/>
          <p:cNvSpPr txBox="1"/>
          <p:nvPr/>
        </p:nvSpPr>
        <p:spPr>
          <a:xfrm>
            <a:off x="1383200" y="1206650"/>
            <a:ext cx="6394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Vamos criar uma pasta chamada ‘screens’ e lá colocaremos as 4 telas e o nosso navigator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89" name="Google Shape;289;g2c35535ed36_0_2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2c35535ed36_0_2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2c35535ed36_0_20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g2c35535ed36_0_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43500"/>
            <a:ext cx="9144000" cy="4848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c358c0630e_0_976"/>
          <p:cNvSpPr txBox="1"/>
          <p:nvPr/>
        </p:nvSpPr>
        <p:spPr>
          <a:xfrm>
            <a:off x="1374900" y="1685125"/>
            <a:ext cx="63942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Vamos modificar nosso </a:t>
            </a:r>
            <a:r>
              <a:rPr i="1" lang="en-US" sz="2000">
                <a:solidFill>
                  <a:srgbClr val="91A3AD"/>
                </a:solidFill>
              </a:rPr>
              <a:t>App.js</a:t>
            </a:r>
            <a:r>
              <a:rPr lang="en-US" sz="2000">
                <a:solidFill>
                  <a:srgbClr val="91A3AD"/>
                </a:solidFill>
              </a:rPr>
              <a:t> agora, para que ele utilize o react-navigation 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98" name="Google Shape;298;g2c358c0630e_0_9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2c358c0630e_0_9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2c358c0630e_0_97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c35535ed36_0_0"/>
          <p:cNvSpPr txBox="1"/>
          <p:nvPr/>
        </p:nvSpPr>
        <p:spPr>
          <a:xfrm>
            <a:off x="1897075" y="1522000"/>
            <a:ext cx="56706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Nesse jogo, iremos explorar bastante as features do react-navigation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Iremos criar diversas páginas diferentes, a partir de uma página base, além de explorar o conceito de pilha que nos é fornecido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69" name="Google Shape;69;g2c35535ed3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g2c35535ed36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g2c35535ed36_0_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c35535ed36_0_216"/>
          <p:cNvSpPr txBox="1"/>
          <p:nvPr/>
        </p:nvSpPr>
        <p:spPr>
          <a:xfrm>
            <a:off x="1374900" y="1685125"/>
            <a:ext cx="63942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Nosso </a:t>
            </a:r>
            <a:r>
              <a:rPr i="1" lang="en-US" sz="2000">
                <a:solidFill>
                  <a:srgbClr val="91A3AD"/>
                </a:solidFill>
              </a:rPr>
              <a:t>MainNavigator </a:t>
            </a:r>
            <a:r>
              <a:rPr lang="en-US" sz="2000">
                <a:solidFill>
                  <a:srgbClr val="91A3AD"/>
                </a:solidFill>
              </a:rPr>
              <a:t>ainda irá mudar, mas podemos deixá-lo assim por enquanto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Vamos modificar nosso </a:t>
            </a:r>
            <a:r>
              <a:rPr i="1" lang="en-US" sz="2000">
                <a:solidFill>
                  <a:srgbClr val="91A3AD"/>
                </a:solidFill>
              </a:rPr>
              <a:t>App.js</a:t>
            </a:r>
            <a:r>
              <a:rPr lang="en-US" sz="2000">
                <a:solidFill>
                  <a:srgbClr val="91A3AD"/>
                </a:solidFill>
              </a:rPr>
              <a:t> agora, para que ele utilize o react-navigation 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06" name="Google Shape;306;g2c35535ed36_0_2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2c35535ed36_0_2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2c35535ed36_0_21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g2c35535ed36_0_2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" y="0"/>
            <a:ext cx="9144000" cy="4811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c35535ed36_0_224"/>
          <p:cNvSpPr txBox="1"/>
          <p:nvPr/>
        </p:nvSpPr>
        <p:spPr>
          <a:xfrm>
            <a:off x="1374900" y="1685125"/>
            <a:ext cx="6394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Vamos rodar o nosso projeto, se tudo estiver correto, devemos ver a tela Home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15" name="Google Shape;315;g2c35535ed36_0_2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2c35535ed36_0_2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2c35535ed36_0_22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c35535ed36_0_231"/>
          <p:cNvSpPr txBox="1"/>
          <p:nvPr/>
        </p:nvSpPr>
        <p:spPr>
          <a:xfrm>
            <a:off x="1374900" y="1685125"/>
            <a:ext cx="63942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Apareceu um erro, faltou a instalação do package </a:t>
            </a:r>
            <a:r>
              <a:rPr i="1" lang="en-US" sz="2000">
                <a:solidFill>
                  <a:srgbClr val="91A3AD"/>
                </a:solidFill>
              </a:rPr>
              <a:t>@react-navigation/native-stack</a:t>
            </a:r>
            <a:r>
              <a:rPr lang="en-US" sz="2000">
                <a:solidFill>
                  <a:srgbClr val="91A3AD"/>
                </a:solidFill>
              </a:rPr>
              <a:t> 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 erro é bem claro quanto a isso, vamos consertar rodando o comando: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1" lang="en-US" sz="2000">
                <a:solidFill>
                  <a:srgbClr val="FFE599"/>
                </a:solidFill>
              </a:rPr>
              <a:t>npm i @react-navigation/native-stack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npm i é equivalente a npm install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23" name="Google Shape;323;g2c35535ed36_0_2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2c35535ed36_0_2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2c35535ed36_0_23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6" name="Google Shape;326;g2c35535ed36_0_2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075243"/>
            <a:ext cx="9144000" cy="993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g2c35535ed36_0_2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g2c35535ed36_0_2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g2c35535ed36_0_24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4" name="Google Shape;334;g2c35535ed36_0_2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8763" y="1238496"/>
            <a:ext cx="3548032" cy="3752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c35535ed36_0_249"/>
          <p:cNvSpPr txBox="1"/>
          <p:nvPr/>
        </p:nvSpPr>
        <p:spPr>
          <a:xfrm>
            <a:off x="1374900" y="1685125"/>
            <a:ext cx="63942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Nosso Navigator está funcionando!!!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Vamos modificar um pouco essa tela, para algo mais parecido com a referência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40" name="Google Shape;340;g2c35535ed36_0_2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2c35535ed36_0_2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2c35535ed36_0_24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c35535ed36_0_256"/>
          <p:cNvSpPr txBox="1"/>
          <p:nvPr/>
        </p:nvSpPr>
        <p:spPr>
          <a:xfrm>
            <a:off x="1331400" y="165225"/>
            <a:ext cx="639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91A3AD"/>
                </a:solidFill>
              </a:rPr>
              <a:t>Adicionar os imports necessários</a:t>
            </a:r>
            <a:endParaRPr b="1"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48" name="Google Shape;348;g2c35535ed36_0_2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2c35535ed36_0_2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2c35535ed36_0_2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7259" y="699400"/>
            <a:ext cx="7393475" cy="444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c35535ed36_0_264"/>
          <p:cNvSpPr txBox="1"/>
          <p:nvPr/>
        </p:nvSpPr>
        <p:spPr>
          <a:xfrm>
            <a:off x="1331400" y="165225"/>
            <a:ext cx="639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91A3AD"/>
                </a:solidFill>
              </a:rPr>
              <a:t>Adicionar os Texts e o Button</a:t>
            </a:r>
            <a:endParaRPr b="1"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56" name="Google Shape;356;g2c35535ed36_0_2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2c35535ed36_0_2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2c35535ed36_0_2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475" y="616175"/>
            <a:ext cx="7888043" cy="452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c35535ed36_0_272"/>
          <p:cNvSpPr txBox="1"/>
          <p:nvPr/>
        </p:nvSpPr>
        <p:spPr>
          <a:xfrm>
            <a:off x="1331400" y="165225"/>
            <a:ext cx="639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91A3AD"/>
                </a:solidFill>
              </a:rPr>
              <a:t>Criando os estilos</a:t>
            </a:r>
            <a:endParaRPr b="1"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64" name="Google Shape;364;g2c35535ed36_0_2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2c35535ed36_0_2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2c35535ed36_0_2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7706" y="634150"/>
            <a:ext cx="6339830" cy="450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c35535ed36_0_280"/>
          <p:cNvSpPr txBox="1"/>
          <p:nvPr/>
        </p:nvSpPr>
        <p:spPr>
          <a:xfrm>
            <a:off x="1331400" y="165225"/>
            <a:ext cx="639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91A3AD"/>
                </a:solidFill>
              </a:rPr>
              <a:t>Criando os estilos</a:t>
            </a:r>
            <a:endParaRPr b="1"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72" name="Google Shape;372;g2c35535ed36_0_2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2c35535ed36_0_2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2c35535ed36_0_2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7381" y="568900"/>
            <a:ext cx="6536441" cy="457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c35535ed36_0_288"/>
          <p:cNvSpPr txBox="1"/>
          <p:nvPr/>
        </p:nvSpPr>
        <p:spPr>
          <a:xfrm>
            <a:off x="1331400" y="165225"/>
            <a:ext cx="639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91A3AD"/>
                </a:solidFill>
              </a:rPr>
              <a:t>Atribuindo </a:t>
            </a:r>
            <a:r>
              <a:rPr b="1" lang="en-US" sz="2000">
                <a:solidFill>
                  <a:srgbClr val="91A3AD"/>
                </a:solidFill>
              </a:rPr>
              <a:t>os estilos</a:t>
            </a:r>
            <a:endParaRPr b="1"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80" name="Google Shape;380;g2c35535ed36_0_2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2c35535ed36_0_2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2c35535ed36_0_2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875" y="594425"/>
            <a:ext cx="8216404" cy="454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c35535ed36_0_7"/>
          <p:cNvSpPr txBox="1"/>
          <p:nvPr/>
        </p:nvSpPr>
        <p:spPr>
          <a:xfrm>
            <a:off x="1897075" y="1522000"/>
            <a:ext cx="5670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400">
                <a:solidFill>
                  <a:srgbClr val="91A3AD"/>
                </a:solidFill>
              </a:rPr>
              <a:t>Criação do projeto</a:t>
            </a:r>
            <a:endParaRPr b="1" sz="24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Vamos iniciar criando o projeto desde o início, explicando cada comando a ser seguido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77" name="Google Shape;77;g2c35535ed36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g2c35535ed36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g2c35535ed36_0_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c35535ed36_0_296"/>
          <p:cNvSpPr txBox="1"/>
          <p:nvPr/>
        </p:nvSpPr>
        <p:spPr>
          <a:xfrm>
            <a:off x="1331400" y="165225"/>
            <a:ext cx="639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91A3AD"/>
                </a:solidFill>
              </a:rPr>
              <a:t>Atribuindo os estilos</a:t>
            </a:r>
            <a:endParaRPr b="1"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88" name="Google Shape;388;g2c35535ed36_0_2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g2c35535ed36_0_2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2c35535ed36_0_2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0204" y="0"/>
            <a:ext cx="2803901" cy="519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c35535ed36_0_304"/>
          <p:cNvSpPr txBox="1"/>
          <p:nvPr/>
        </p:nvSpPr>
        <p:spPr>
          <a:xfrm>
            <a:off x="1374900" y="1685125"/>
            <a:ext cx="63942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Não está a coisa mais linda do muito, mas não iremos focar tanto em estilo nesse exercício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E o professor também é ruim de design kkkk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96" name="Google Shape;396;g2c35535ed36_0_3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2c35535ed36_0_3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g2c35535ed36_0_30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c35535ed36_0_311"/>
          <p:cNvSpPr txBox="1"/>
          <p:nvPr/>
        </p:nvSpPr>
        <p:spPr>
          <a:xfrm>
            <a:off x="1374900" y="1685125"/>
            <a:ext cx="6394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Vamos agora fazer a navegação para a tela de jogo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04" name="Google Shape;404;g2c35535ed36_0_3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g2c35535ed36_0_3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2c35535ed36_0_31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c35535ed36_0_318"/>
          <p:cNvSpPr txBox="1"/>
          <p:nvPr/>
        </p:nvSpPr>
        <p:spPr>
          <a:xfrm>
            <a:off x="1374900" y="1685125"/>
            <a:ext cx="6394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Vamos agora fazer a navegação para a tela de jogo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12" name="Google Shape;412;g2c35535ed36_0_3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2c35535ed36_0_3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2c35535ed36_0_31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5" name="Google Shape;415;g2c35535ed36_0_3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50" y="0"/>
            <a:ext cx="9102850" cy="4950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c35535ed36_0_326"/>
          <p:cNvSpPr txBox="1"/>
          <p:nvPr/>
        </p:nvSpPr>
        <p:spPr>
          <a:xfrm>
            <a:off x="1374900" y="1685125"/>
            <a:ext cx="63942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Agora a pergunta de 1 milhão de dólares!!!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Como vamos fazer para ter diversas telas de jogo, usando apenas uma como base?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Temos 2 escolhas: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21" name="Google Shape;421;g2c35535ed36_0_3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g2c35535ed36_0_3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g2c35535ed36_0_32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c35535ed36_0_333"/>
          <p:cNvSpPr txBox="1"/>
          <p:nvPr/>
        </p:nvSpPr>
        <p:spPr>
          <a:xfrm>
            <a:off x="1374900" y="1685125"/>
            <a:ext cx="63942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1 - Utilizar instanciação dinâmica para criar várias telas usando a mesma base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2 - Passar parâmetros ao chamar a tela de Game, e com eles instanciar ela de jeitos diferentes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29" name="Google Shape;429;g2c35535ed36_0_3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2c35535ed36_0_3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g2c35535ed36_0_33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c35535ed36_0_347"/>
          <p:cNvSpPr txBox="1"/>
          <p:nvPr/>
        </p:nvSpPr>
        <p:spPr>
          <a:xfrm>
            <a:off x="1374900" y="1685125"/>
            <a:ext cx="63942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Para o nosso projeto, iremos utilizar a abordagem de passagem de parâmetros.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Vamos fazer uma versão simplificada para entender melhor como funciona!!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37" name="Google Shape;437;g2c35535ed36_0_3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g2c35535ed36_0_3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g2c35535ed36_0_34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c35535ed36_0_354"/>
          <p:cNvSpPr txBox="1"/>
          <p:nvPr/>
        </p:nvSpPr>
        <p:spPr>
          <a:xfrm>
            <a:off x="1331400" y="165225"/>
            <a:ext cx="639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91A3AD"/>
                </a:solidFill>
              </a:rPr>
              <a:t>Adicionando prop de route e import do Button</a:t>
            </a:r>
            <a:endParaRPr b="1"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45" name="Google Shape;445;g2c35535ed36_0_3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g2c35535ed36_0_3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g2c35535ed36_0_3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0975" y="790150"/>
            <a:ext cx="7550425" cy="41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c35535ed36_0_362"/>
          <p:cNvSpPr txBox="1"/>
          <p:nvPr/>
        </p:nvSpPr>
        <p:spPr>
          <a:xfrm>
            <a:off x="1374900" y="1685125"/>
            <a:ext cx="63942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 route é o outro objeto “especial” que o navigation nos fornece. Ele contém as informações da tela, incluindo os parâmetros.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É muito similar ao route de react web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53" name="Google Shape;453;g2c35535ed36_0_3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g2c35535ed36_0_3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g2c35535ed36_0_36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c35535ed36_0_369"/>
          <p:cNvSpPr txBox="1"/>
          <p:nvPr/>
        </p:nvSpPr>
        <p:spPr>
          <a:xfrm>
            <a:off x="1331400" y="165225"/>
            <a:ext cx="639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91A3AD"/>
                </a:solidFill>
              </a:rPr>
              <a:t>Lendo o parâmetro screenId do route</a:t>
            </a:r>
            <a:endParaRPr b="1"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61" name="Google Shape;461;g2c35535ed36_0_3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g2c35535ed36_0_3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g2c35535ed36_0_3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884" y="666775"/>
            <a:ext cx="7236949" cy="437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c35535ed36_0_40"/>
          <p:cNvSpPr txBox="1"/>
          <p:nvPr/>
        </p:nvSpPr>
        <p:spPr>
          <a:xfrm>
            <a:off x="1897075" y="1522000"/>
            <a:ext cx="56706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400">
                <a:solidFill>
                  <a:srgbClr val="91A3AD"/>
                </a:solidFill>
              </a:rPr>
              <a:t>Comandos do terminal:</a:t>
            </a:r>
            <a:endParaRPr b="1" sz="24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FFE599"/>
                </a:solidFill>
              </a:rPr>
              <a:t>mkdir &lt;name&gt;</a:t>
            </a:r>
            <a:r>
              <a:rPr lang="en-US" sz="2000">
                <a:solidFill>
                  <a:srgbClr val="91A3AD"/>
                </a:solidFill>
              </a:rPr>
              <a:t> (criação de pasta)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FFE599"/>
                </a:solidFill>
              </a:rPr>
              <a:t>ls</a:t>
            </a:r>
            <a:r>
              <a:rPr lang="en-US" sz="2000">
                <a:solidFill>
                  <a:srgbClr val="91A3AD"/>
                </a:solidFill>
              </a:rPr>
              <a:t> (retorna o que há no local do terminal)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FFE599"/>
                </a:solidFill>
              </a:rPr>
              <a:t>cd &lt;path&gt;</a:t>
            </a:r>
            <a:r>
              <a:rPr lang="en-US" sz="2000">
                <a:solidFill>
                  <a:srgbClr val="91A3AD"/>
                </a:solidFill>
              </a:rPr>
              <a:t> (vai para o path passado)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FFE599"/>
                </a:solidFill>
              </a:rPr>
              <a:t>cd ..</a:t>
            </a:r>
            <a:r>
              <a:rPr lang="en-US" sz="2000">
                <a:solidFill>
                  <a:srgbClr val="91A3AD"/>
                </a:solidFill>
              </a:rPr>
              <a:t> (sai da pasta para um nível acima)</a:t>
            </a:r>
            <a:endParaRPr sz="2000">
              <a:solidFill>
                <a:srgbClr val="91A3AD"/>
              </a:solidFill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85" name="Google Shape;85;g2c35535ed36_0_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2c35535ed36_0_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2c35535ed36_0_4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c35535ed36_0_384"/>
          <p:cNvSpPr txBox="1"/>
          <p:nvPr/>
        </p:nvSpPr>
        <p:spPr>
          <a:xfrm>
            <a:off x="1331400" y="165225"/>
            <a:ext cx="639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91A3AD"/>
                </a:solidFill>
              </a:rPr>
              <a:t>Adicionando o Button</a:t>
            </a:r>
            <a:endParaRPr b="1"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69" name="Google Shape;469;g2c35535ed36_0_3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g2c35535ed36_0_3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g2c35535ed36_0_3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875" y="654575"/>
            <a:ext cx="8676969" cy="497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c35535ed36_0_392"/>
          <p:cNvSpPr txBox="1"/>
          <p:nvPr/>
        </p:nvSpPr>
        <p:spPr>
          <a:xfrm>
            <a:off x="1331400" y="165225"/>
            <a:ext cx="639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91A3AD"/>
                </a:solidFill>
              </a:rPr>
              <a:t>Consertando o screenId</a:t>
            </a:r>
            <a:endParaRPr b="1"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77" name="Google Shape;477;g2c35535ed36_0_3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g2c35535ed36_0_3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g2c35535ed36_0_3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375" y="659675"/>
            <a:ext cx="7774702" cy="448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g2c35535ed36_0_4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2c35535ed36_0_4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g2c35535ed36_0_4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813" y="239375"/>
            <a:ext cx="4143375" cy="456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g2c35535ed36_0_4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3611" y="152400"/>
            <a:ext cx="4258025" cy="472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c35535ed36_0_409"/>
          <p:cNvSpPr txBox="1"/>
          <p:nvPr/>
        </p:nvSpPr>
        <p:spPr>
          <a:xfrm>
            <a:off x="1374900" y="1685125"/>
            <a:ext cx="63942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Maaaaaas… Nem tudo são flores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Quando apertamos o backButton, retornamos para a tela de Home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Isso ocorre porque o react-navigation por default não empilha a mesma tela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93" name="Google Shape;493;g2c35535ed36_0_4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g2c35535ed36_0_4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g2c35535ed36_0_40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c35535ed36_0_416"/>
          <p:cNvSpPr txBox="1"/>
          <p:nvPr/>
        </p:nvSpPr>
        <p:spPr>
          <a:xfrm>
            <a:off x="1374900" y="1685125"/>
            <a:ext cx="63942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Para ele empilhar a mesma tela, já que elas são diferentes devido aos nossos params, precisamos usar outro método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1" lang="en-US" sz="2000">
                <a:solidFill>
                  <a:srgbClr val="91A3AD"/>
                </a:solidFill>
              </a:rPr>
              <a:t>navigation.push(‘screenName’)</a:t>
            </a:r>
            <a:endParaRPr i="1"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501" name="Google Shape;501;g2c35535ed36_0_4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g2c35535ed36_0_4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g2c35535ed36_0_41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c35535ed36_0_423"/>
          <p:cNvSpPr txBox="1"/>
          <p:nvPr/>
        </p:nvSpPr>
        <p:spPr>
          <a:xfrm>
            <a:off x="1374900" y="1685125"/>
            <a:ext cx="63942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Para ele empilhar a mesma tela, já que elas são diferentes devido aos nossos params, precisamos usar outro método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navigation.push(‘screenName’)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509" name="Google Shape;509;g2c35535ed36_0_4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g2c35535ed36_0_4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g2c35535ed36_0_42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" name="Google Shape;512;g2c35535ed36_0_4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01" y="89125"/>
            <a:ext cx="9144000" cy="498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g2c35535ed36_0_4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g2c35535ed36_0_4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g2c35535ed36_0_4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463" y="423863"/>
            <a:ext cx="4000500" cy="429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g2c35535ed36_0_4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4658" y="423875"/>
            <a:ext cx="3915876" cy="46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c35535ed36_0_440"/>
          <p:cNvSpPr txBox="1"/>
          <p:nvPr/>
        </p:nvSpPr>
        <p:spPr>
          <a:xfrm>
            <a:off x="1374900" y="1685125"/>
            <a:ext cx="63942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Vamos agora definir como o nosso jogo irá funcionar!!!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Podemos ter 2 ou 3 ações, que irão para outras telas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Precisamos criar um arquivo de config!!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526" name="Google Shape;526;g2c35535ed36_0_4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g2c35535ed36_0_4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g2c35535ed36_0_44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c358c0630e_0_0"/>
          <p:cNvSpPr txBox="1"/>
          <p:nvPr/>
        </p:nvSpPr>
        <p:spPr>
          <a:xfrm>
            <a:off x="1374900" y="1685125"/>
            <a:ext cx="63942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 config será feito de maneira bem simples, apenas para termos por onde nos guiar no jogo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Haverá um texto, e 2 ou 3 botões de escolhas.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Os botões podem ter parâmetro ‘next’, indicando uma nova escolha, ‘winner’ indicando que o jogador venceu, e ‘gameOver’, indicando que o jogador perdeu o jogo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534" name="Google Shape;534;g2c358c0630e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g2c358c0630e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g2c358c0630e_0_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c358c0630e_0_7"/>
          <p:cNvSpPr txBox="1"/>
          <p:nvPr/>
        </p:nvSpPr>
        <p:spPr>
          <a:xfrm>
            <a:off x="1374900" y="1685125"/>
            <a:ext cx="63942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 config será feito de maneira bem simples, apenas para termos por onde nos guiar no jogo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Haverá um texto, e 2 ou 3 botões de escolhas.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Os botões podem ter parâmetro ‘next’, indicando uma nova escolha, ‘winner’ indicando que o jogador venceu, e ‘gameOver’, indicando que o jogador perdeu o jogo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542" name="Google Shape;542;g2c358c0630e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g2c358c0630e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g2c358c0630e_0_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5" name="Google Shape;545;g2c358c0630e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60975"/>
            <a:ext cx="9144000" cy="4124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c35535ed36_0_14"/>
          <p:cNvSpPr txBox="1"/>
          <p:nvPr/>
        </p:nvSpPr>
        <p:spPr>
          <a:xfrm>
            <a:off x="1897075" y="1522000"/>
            <a:ext cx="5670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400">
                <a:solidFill>
                  <a:srgbClr val="91A3AD"/>
                </a:solidFill>
              </a:rPr>
              <a:t>Criação do projeto</a:t>
            </a:r>
            <a:endParaRPr b="1" sz="24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Vamos iniciar criando o projeto desde o início, explicando cada comando a ser seguido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93" name="Google Shape;93;g2c35535ed36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g2c35535ed36_0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2c35535ed36_0_1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g2c35535ed36_0_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8500" y="3037700"/>
            <a:ext cx="4162537" cy="19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g2c358c0630e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g2c358c0630e_0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g2c358c0630e_0_1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3" name="Google Shape;553;g2c358c0630e_0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0550" y="439600"/>
            <a:ext cx="5870450" cy="351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c358c0630e_0_24"/>
          <p:cNvSpPr txBox="1"/>
          <p:nvPr/>
        </p:nvSpPr>
        <p:spPr>
          <a:xfrm>
            <a:off x="1374900" y="1685125"/>
            <a:ext cx="63942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Vamos colocar esse config num arquivo gameConfig.js na pasta assets, por ser algo imutável.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559" name="Google Shape;559;g2c358c0630e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g2c358c0630e_0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g2c358c0630e_0_2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c358c0630e_0_31"/>
          <p:cNvSpPr txBox="1"/>
          <p:nvPr/>
        </p:nvSpPr>
        <p:spPr>
          <a:xfrm>
            <a:off x="1374900" y="1685125"/>
            <a:ext cx="63942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Próximo passo: Modificar a tela de Game para ela ler as configurações da tela recebida, e assim ser instanciada do jeito correto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	Continuaremos usando o screenId, mas dessa vez, ele será uma string do tipo ‘screen_X’ igual o nosso config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567" name="Google Shape;567;g2c358c0630e_0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g2c358c0630e_0_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g2c358c0630e_0_3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c358c0630e_0_46"/>
          <p:cNvSpPr txBox="1"/>
          <p:nvPr/>
        </p:nvSpPr>
        <p:spPr>
          <a:xfrm>
            <a:off x="1331400" y="165225"/>
            <a:ext cx="639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91A3AD"/>
                </a:solidFill>
              </a:rPr>
              <a:t>Importando o gameScreens do config</a:t>
            </a:r>
            <a:endParaRPr b="1"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575" name="Google Shape;575;g2c358c0630e_0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g2c358c0630e_0_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g2c358c0630e_0_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6408" y="688525"/>
            <a:ext cx="7018694" cy="445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c358c0630e_0_61"/>
          <p:cNvSpPr txBox="1"/>
          <p:nvPr/>
        </p:nvSpPr>
        <p:spPr>
          <a:xfrm>
            <a:off x="1331400" y="165225"/>
            <a:ext cx="639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91A3AD"/>
                </a:solidFill>
              </a:rPr>
              <a:t>Criando o callback do botão</a:t>
            </a:r>
            <a:endParaRPr b="1"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583" name="Google Shape;583;g2c358c0630e_0_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g2c358c0630e_0_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g2c358c0630e_0_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9208" y="590650"/>
            <a:ext cx="7158599" cy="45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c358c0630e_0_68"/>
          <p:cNvSpPr txBox="1"/>
          <p:nvPr/>
        </p:nvSpPr>
        <p:spPr>
          <a:xfrm>
            <a:off x="1331400" y="165225"/>
            <a:ext cx="639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91A3AD"/>
                </a:solidFill>
              </a:rPr>
              <a:t>Mapeando os buttons</a:t>
            </a:r>
            <a:endParaRPr b="1"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591" name="Google Shape;591;g2c358c0630e_0_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g2c358c0630e_0_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g2c358c0630e_0_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475" y="735775"/>
            <a:ext cx="8727325" cy="429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c358c0630e_0_76"/>
          <p:cNvSpPr txBox="1"/>
          <p:nvPr/>
        </p:nvSpPr>
        <p:spPr>
          <a:xfrm>
            <a:off x="1331400" y="165225"/>
            <a:ext cx="639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91A3AD"/>
                </a:solidFill>
              </a:rPr>
              <a:t>Mapeando os buttons</a:t>
            </a:r>
            <a:endParaRPr b="1"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599" name="Google Shape;599;g2c358c0630e_0_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g2c358c0630e_0_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g2c358c0630e_0_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350" y="703175"/>
            <a:ext cx="8624301" cy="435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c358c0630e_0_101"/>
          <p:cNvSpPr txBox="1"/>
          <p:nvPr/>
        </p:nvSpPr>
        <p:spPr>
          <a:xfrm>
            <a:off x="1331400" y="165225"/>
            <a:ext cx="639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91A3AD"/>
                </a:solidFill>
              </a:rPr>
              <a:t>Ajustando o callback</a:t>
            </a:r>
            <a:endParaRPr b="1"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607" name="Google Shape;607;g2c358c0630e_0_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g2c358c0630e_0_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g2c358c0630e_0_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1809" y="645025"/>
            <a:ext cx="7380401" cy="44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c358c0630e_0_109"/>
          <p:cNvSpPr txBox="1"/>
          <p:nvPr/>
        </p:nvSpPr>
        <p:spPr>
          <a:xfrm>
            <a:off x="1331400" y="165225"/>
            <a:ext cx="639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91A3AD"/>
                </a:solidFill>
              </a:rPr>
              <a:t>Ajustando o callback</a:t>
            </a:r>
            <a:endParaRPr b="1"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615" name="Google Shape;615;g2c358c0630e_0_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g2c358c0630e_0_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g2c358c0630e_0_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650" y="1116375"/>
            <a:ext cx="8801699" cy="37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c358c0630e_0_117"/>
          <p:cNvSpPr txBox="1"/>
          <p:nvPr/>
        </p:nvSpPr>
        <p:spPr>
          <a:xfrm>
            <a:off x="1331400" y="165225"/>
            <a:ext cx="639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91A3AD"/>
                </a:solidFill>
              </a:rPr>
              <a:t>Ajustando o callback</a:t>
            </a:r>
            <a:endParaRPr b="1"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623" name="Google Shape;623;g2c358c0630e_0_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g2c358c0630e_0_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g2c358c0630e_0_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025" y="975025"/>
            <a:ext cx="8569375" cy="35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c35535ed36_0_22"/>
          <p:cNvSpPr txBox="1"/>
          <p:nvPr/>
        </p:nvSpPr>
        <p:spPr>
          <a:xfrm>
            <a:off x="1897075" y="1206650"/>
            <a:ext cx="5670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Primeiro iremos criar uma pasta onde ficará nosso projeto, usando o comando </a:t>
            </a:r>
            <a:r>
              <a:rPr b="1" i="1" lang="en-US" sz="2000">
                <a:solidFill>
                  <a:srgbClr val="FFE599"/>
                </a:solidFill>
              </a:rPr>
              <a:t>mkdir</a:t>
            </a:r>
            <a:r>
              <a:rPr lang="en-US" sz="2000">
                <a:solidFill>
                  <a:srgbClr val="91A3AD"/>
                </a:solidFill>
              </a:rPr>
              <a:t>, que criar uma pasta pelo terminal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02" name="Google Shape;102;g2c35535ed36_0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g2c35535ed36_0_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2c35535ed36_0_2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g2c35535ed36_0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225" y="2222450"/>
            <a:ext cx="7314034" cy="29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c358c0630e_0_132"/>
          <p:cNvSpPr txBox="1"/>
          <p:nvPr/>
        </p:nvSpPr>
        <p:spPr>
          <a:xfrm>
            <a:off x="1331400" y="165225"/>
            <a:ext cx="639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91A3AD"/>
                </a:solidFill>
              </a:rPr>
              <a:t>Ajustando o callback</a:t>
            </a:r>
            <a:endParaRPr b="1"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631" name="Google Shape;631;g2c358c0630e_0_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g2c358c0630e_0_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g2c358c0630e_0_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125" y="811925"/>
            <a:ext cx="8706400" cy="3958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c358c0630e_0_84"/>
          <p:cNvSpPr txBox="1"/>
          <p:nvPr/>
        </p:nvSpPr>
        <p:spPr>
          <a:xfrm>
            <a:off x="1331400" y="165225"/>
            <a:ext cx="639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91A3AD"/>
                </a:solidFill>
              </a:rPr>
              <a:t>Adicionando o texto principal</a:t>
            </a:r>
            <a:endParaRPr b="1"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639" name="Google Shape;639;g2c358c0630e_0_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g2c358c0630e_0_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g2c358c0630e_0_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534" y="775525"/>
            <a:ext cx="7374598" cy="436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c358c0630e_0_92"/>
          <p:cNvSpPr txBox="1"/>
          <p:nvPr/>
        </p:nvSpPr>
        <p:spPr>
          <a:xfrm>
            <a:off x="1331400" y="165225"/>
            <a:ext cx="639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91A3AD"/>
                </a:solidFill>
              </a:rPr>
              <a:t>Adicionando o texto principal</a:t>
            </a:r>
            <a:endParaRPr b="1"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647" name="Google Shape;647;g2c358c0630e_0_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g2c358c0630e_0_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g2c358c0630e_0_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600" y="670550"/>
            <a:ext cx="7753802" cy="447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c358c0630e_0_125"/>
          <p:cNvSpPr txBox="1"/>
          <p:nvPr/>
        </p:nvSpPr>
        <p:spPr>
          <a:xfrm>
            <a:off x="1374900" y="1685125"/>
            <a:ext cx="639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Por fim, precisamos adicionar a tela inicial na nossa home, para o jogo iniciar corretamente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655" name="Google Shape;655;g2c358c0630e_0_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g2c358c0630e_0_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g2c358c0630e_0_12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8" name="Google Shape;658;g2c358c0630e_0_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8341" y="2747350"/>
            <a:ext cx="5346424" cy="3142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g2c358c0630e_0_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g2c358c0630e_0_1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g2c358c0630e_0_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98700"/>
            <a:ext cx="9144000" cy="4159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Google Shape;670;g2c358c0630e_0_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g2c358c0630e_0_1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g2c358c0630e_0_1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0"/>
            <a:ext cx="4280621" cy="2856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g2c358c0630e_0_1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7375" y="0"/>
            <a:ext cx="4109657" cy="285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g2c358c0630e_0_1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3041854"/>
            <a:ext cx="411480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g2c358c0630e_0_1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0525" y="2951350"/>
            <a:ext cx="3943350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c358c0630e_0_167"/>
          <p:cNvSpPr txBox="1"/>
          <p:nvPr/>
        </p:nvSpPr>
        <p:spPr>
          <a:xfrm>
            <a:off x="1374900" y="1685125"/>
            <a:ext cx="63942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Nosso jogo está quase completo na parte lógica… Mas ainda falta muito na parte de layout</a:t>
            </a:r>
            <a:br>
              <a:rPr lang="en-US" sz="2000">
                <a:solidFill>
                  <a:srgbClr val="91A3AD"/>
                </a:solidFill>
              </a:rPr>
            </a:b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	Vamos melhorar um pouco o layout da tela de game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681" name="Google Shape;681;g2c358c0630e_0_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g2c358c0630e_0_1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g2c358c0630e_0_16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g2c358c0630e_0_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g2c358c0630e_0_1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g2c358c0630e_0_1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" y="630700"/>
            <a:ext cx="4549325" cy="364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g2c358c0630e_0_1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4850" y="630700"/>
            <a:ext cx="3656114" cy="364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Google Shape;696;g2c358c0630e_0_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g2c358c0630e_0_1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g2c358c0630e_0_1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1113" y="152400"/>
            <a:ext cx="2465543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g2c358c0630e_0_1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5880" y="152400"/>
            <a:ext cx="244843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c358c0630e_0_194"/>
          <p:cNvSpPr txBox="1"/>
          <p:nvPr/>
        </p:nvSpPr>
        <p:spPr>
          <a:xfrm>
            <a:off x="1374900" y="1685125"/>
            <a:ext cx="6394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Um pouco melhor!!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Vamos agora ajustar as nossas telas de Winner e Game Over!!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705" name="Google Shape;705;g2c358c0630e_0_1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g2c358c0630e_0_1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g2c358c0630e_0_19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c35535ed36_0_31"/>
          <p:cNvSpPr txBox="1"/>
          <p:nvPr/>
        </p:nvSpPr>
        <p:spPr>
          <a:xfrm>
            <a:off x="1897075" y="1206650"/>
            <a:ext cx="5670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Com o comando </a:t>
            </a:r>
            <a:r>
              <a:rPr b="1" i="1" lang="en-US" sz="2000">
                <a:solidFill>
                  <a:srgbClr val="FFE599"/>
                </a:solidFill>
              </a:rPr>
              <a:t>ls </a:t>
            </a:r>
            <a:r>
              <a:rPr lang="en-US" sz="2000">
                <a:solidFill>
                  <a:srgbClr val="91A3AD"/>
                </a:solidFill>
              </a:rPr>
              <a:t>podemos identificar o que há no local que o terminal está aberto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11" name="Google Shape;111;g2c35535ed36_0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2c35535ed36_0_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2c35535ed36_0_3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c35535ed36_0_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500" y="2035200"/>
            <a:ext cx="7487800" cy="303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c358c0630e_0_201"/>
          <p:cNvSpPr txBox="1"/>
          <p:nvPr/>
        </p:nvSpPr>
        <p:spPr>
          <a:xfrm>
            <a:off x="1331400" y="165225"/>
            <a:ext cx="639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91A3AD"/>
                </a:solidFill>
              </a:rPr>
              <a:t>Adicionando imports, components e route</a:t>
            </a:r>
            <a:endParaRPr b="1"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713" name="Google Shape;713;g2c358c0630e_0_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g2c358c0630e_0_2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g2c358c0630e_0_2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935" y="618950"/>
            <a:ext cx="7737626" cy="452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c358c0630e_0_209"/>
          <p:cNvSpPr txBox="1"/>
          <p:nvPr/>
        </p:nvSpPr>
        <p:spPr>
          <a:xfrm>
            <a:off x="1331400" y="165225"/>
            <a:ext cx="639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91A3AD"/>
                </a:solidFill>
              </a:rPr>
              <a:t>Adicionando o texto da página</a:t>
            </a:r>
            <a:endParaRPr b="1"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721" name="Google Shape;721;g2c358c0630e_0_2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g2c358c0630e_0_2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g2c358c0630e_0_2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8832" y="721150"/>
            <a:ext cx="6766776" cy="431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2c358c0630e_0_217"/>
          <p:cNvSpPr txBox="1"/>
          <p:nvPr/>
        </p:nvSpPr>
        <p:spPr>
          <a:xfrm>
            <a:off x="1331400" y="165225"/>
            <a:ext cx="639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91A3AD"/>
                </a:solidFill>
              </a:rPr>
              <a:t>Adicionando o texto da página</a:t>
            </a:r>
            <a:endParaRPr b="1"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729" name="Google Shape;729;g2c358c0630e_0_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g2c358c0630e_0_2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g2c358c0630e_0_2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7330" y="814675"/>
            <a:ext cx="6022349" cy="432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2c358c0630e_0_225"/>
          <p:cNvSpPr txBox="1"/>
          <p:nvPr/>
        </p:nvSpPr>
        <p:spPr>
          <a:xfrm>
            <a:off x="1374900" y="1685125"/>
            <a:ext cx="63942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Para o botão de Home, iremos utilizar um método que ainda não utilizamos do StackNavigator: </a:t>
            </a:r>
            <a:r>
              <a:rPr i="1" lang="en-US" sz="2000">
                <a:solidFill>
                  <a:srgbClr val="91A3AD"/>
                </a:solidFill>
              </a:rPr>
              <a:t>popToTop()</a:t>
            </a:r>
            <a:endParaRPr i="1"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Com esse método, ao invés de irmos para a Home e termos uma grande pilha de gameScreens, nós desempilhamos todas as screens até a primeira, que é justamente a Home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737" name="Google Shape;737;g2c358c0630e_0_2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g2c358c0630e_0_2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g2c358c0630e_0_22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2c358c0630e_0_232"/>
          <p:cNvSpPr txBox="1"/>
          <p:nvPr/>
        </p:nvSpPr>
        <p:spPr>
          <a:xfrm>
            <a:off x="1331400" y="165225"/>
            <a:ext cx="639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91A3AD"/>
                </a:solidFill>
              </a:rPr>
              <a:t>Botão de Voltar</a:t>
            </a:r>
            <a:endParaRPr b="1"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745" name="Google Shape;745;g2c358c0630e_0_2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g2c358c0630e_0_2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g2c358c0630e_0_2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5013" y="768400"/>
            <a:ext cx="7613975" cy="431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2c358c0630e_0_240"/>
          <p:cNvSpPr txBox="1"/>
          <p:nvPr/>
        </p:nvSpPr>
        <p:spPr>
          <a:xfrm>
            <a:off x="1374900" y="1685125"/>
            <a:ext cx="639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Vamos aproveitar o style da tela inicial, para a tela de GameOver, já que são bem parecidas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753" name="Google Shape;753;g2c358c0630e_0_2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g2c358c0630e_0_2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g2c358c0630e_0_24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c358c0630e_0_247"/>
          <p:cNvSpPr txBox="1"/>
          <p:nvPr/>
        </p:nvSpPr>
        <p:spPr>
          <a:xfrm>
            <a:off x="1331400" y="165225"/>
            <a:ext cx="639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91A3AD"/>
                </a:solidFill>
              </a:rPr>
              <a:t>Botão de Voltar</a:t>
            </a:r>
            <a:endParaRPr b="1"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761" name="Google Shape;761;g2c358c0630e_0_2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g2c358c0630e_0_2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g2c358c0630e_0_2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5630" y="0"/>
            <a:ext cx="587710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2c358c0630e_0_255"/>
          <p:cNvSpPr txBox="1"/>
          <p:nvPr/>
        </p:nvSpPr>
        <p:spPr>
          <a:xfrm>
            <a:off x="1331400" y="165225"/>
            <a:ext cx="639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91A3AD"/>
                </a:solidFill>
              </a:rPr>
              <a:t>Aplicando os estilos</a:t>
            </a:r>
            <a:endParaRPr b="1"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769" name="Google Shape;769;g2c358c0630e_0_2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g2c358c0630e_0_2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g2c358c0630e_0_2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9106" y="579775"/>
            <a:ext cx="6394199" cy="4528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2c358c0630e_0_262"/>
          <p:cNvSpPr txBox="1"/>
          <p:nvPr/>
        </p:nvSpPr>
        <p:spPr>
          <a:xfrm>
            <a:off x="1374900" y="1413275"/>
            <a:ext cx="639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Vamos testar… E quebrou…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777" name="Google Shape;777;g2c358c0630e_0_2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g2c358c0630e_0_2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g2c358c0630e_0_26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0" name="Google Shape;780;g2c358c0630e_0_2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297749"/>
            <a:ext cx="9144001" cy="2274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c358c0630e_0_271"/>
          <p:cNvSpPr txBox="1"/>
          <p:nvPr/>
        </p:nvSpPr>
        <p:spPr>
          <a:xfrm>
            <a:off x="1374900" y="1282775"/>
            <a:ext cx="639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Vamos analisar o erro</a:t>
            </a:r>
            <a:r>
              <a:rPr lang="en-US" sz="2000">
                <a:solidFill>
                  <a:srgbClr val="91A3AD"/>
                </a:solidFill>
              </a:rPr>
              <a:t>. O console nos indica exatamente o que está acontecendo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786" name="Google Shape;786;g2c358c0630e_0_2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g2c358c0630e_0_2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g2c358c0630e_0_27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9" name="Google Shape;789;g2c358c0630e_0_2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297749"/>
            <a:ext cx="9144001" cy="22742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0" name="Google Shape;790;g2c358c0630e_0_271"/>
          <p:cNvCxnSpPr/>
          <p:nvPr/>
        </p:nvCxnSpPr>
        <p:spPr>
          <a:xfrm>
            <a:off x="2166150" y="2603275"/>
            <a:ext cx="2816400" cy="120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1" name="Google Shape;791;g2c358c0630e_0_271"/>
          <p:cNvCxnSpPr/>
          <p:nvPr/>
        </p:nvCxnSpPr>
        <p:spPr>
          <a:xfrm>
            <a:off x="535150" y="2777425"/>
            <a:ext cx="630600" cy="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2" name="Google Shape;792;g2c358c0630e_0_271"/>
          <p:cNvCxnSpPr/>
          <p:nvPr/>
        </p:nvCxnSpPr>
        <p:spPr>
          <a:xfrm flipH="1" rot="10800000">
            <a:off x="785450" y="2918650"/>
            <a:ext cx="913200" cy="3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3" name="Google Shape;793;g2c358c0630e_0_271"/>
          <p:cNvCxnSpPr/>
          <p:nvPr/>
        </p:nvCxnSpPr>
        <p:spPr>
          <a:xfrm flipH="1" rot="10800000">
            <a:off x="7853350" y="2615275"/>
            <a:ext cx="1122600" cy="219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c35535ed36_0_47"/>
          <p:cNvSpPr txBox="1"/>
          <p:nvPr/>
        </p:nvSpPr>
        <p:spPr>
          <a:xfrm>
            <a:off x="1897075" y="1206650"/>
            <a:ext cx="5670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Com o comando </a:t>
            </a:r>
            <a:r>
              <a:rPr b="1" i="1" lang="en-US" sz="2000">
                <a:solidFill>
                  <a:srgbClr val="FFE599"/>
                </a:solidFill>
              </a:rPr>
              <a:t>cd projetos</a:t>
            </a:r>
            <a:r>
              <a:rPr b="1" i="1" lang="en-US" sz="2000">
                <a:solidFill>
                  <a:srgbClr val="FFE599"/>
                </a:solidFill>
              </a:rPr>
              <a:t> </a:t>
            </a:r>
            <a:r>
              <a:rPr lang="en-US" sz="2000">
                <a:solidFill>
                  <a:srgbClr val="91A3AD"/>
                </a:solidFill>
              </a:rPr>
              <a:t>entramos na pasta recém criada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20" name="Google Shape;120;g2c35535ed36_0_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2c35535ed36_0_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2c35535ed36_0_4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g2c35535ed36_0_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9225" y="2736475"/>
            <a:ext cx="6664851" cy="91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2c358c0630e_0_283"/>
          <p:cNvSpPr txBox="1"/>
          <p:nvPr/>
        </p:nvSpPr>
        <p:spPr>
          <a:xfrm>
            <a:off x="1374900" y="1282775"/>
            <a:ext cx="639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Estamos tentando acessar um parâmetro ‘text’, de um objeto undefined, em GameOver, linha 7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799" name="Google Shape;799;g2c358c0630e_0_2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g2c358c0630e_0_2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g2c358c0630e_0_28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2" name="Google Shape;802;g2c358c0630e_0_2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297749"/>
            <a:ext cx="9144001" cy="22742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3" name="Google Shape;803;g2c358c0630e_0_283"/>
          <p:cNvCxnSpPr/>
          <p:nvPr/>
        </p:nvCxnSpPr>
        <p:spPr>
          <a:xfrm>
            <a:off x="2166150" y="2603275"/>
            <a:ext cx="2816400" cy="120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4" name="Google Shape;804;g2c358c0630e_0_283"/>
          <p:cNvCxnSpPr/>
          <p:nvPr/>
        </p:nvCxnSpPr>
        <p:spPr>
          <a:xfrm>
            <a:off x="535150" y="2777425"/>
            <a:ext cx="630600" cy="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5" name="Google Shape;805;g2c358c0630e_0_283"/>
          <p:cNvCxnSpPr/>
          <p:nvPr/>
        </p:nvCxnSpPr>
        <p:spPr>
          <a:xfrm flipH="1" rot="10800000">
            <a:off x="785450" y="2918650"/>
            <a:ext cx="913200" cy="3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6" name="Google Shape;806;g2c358c0630e_0_283"/>
          <p:cNvCxnSpPr/>
          <p:nvPr/>
        </p:nvCxnSpPr>
        <p:spPr>
          <a:xfrm flipH="1" rot="10800000">
            <a:off x="7907725" y="2598325"/>
            <a:ext cx="1122600" cy="219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2c358c0630e_0_320"/>
          <p:cNvSpPr txBox="1"/>
          <p:nvPr/>
        </p:nvSpPr>
        <p:spPr>
          <a:xfrm>
            <a:off x="1374900" y="1413275"/>
            <a:ext cx="639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Aqui o culpado!! A linha é a 4, mas esse params deve estar como undefined!! Vamos conferir!!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812" name="Google Shape;812;g2c358c0630e_0_3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g2c358c0630e_0_3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g2c358c0630e_0_32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5" name="Google Shape;815;g2c358c0630e_0_3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4700" y="2340825"/>
            <a:ext cx="5712200" cy="280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2c358c0630e_0_329"/>
          <p:cNvSpPr txBox="1"/>
          <p:nvPr/>
        </p:nvSpPr>
        <p:spPr>
          <a:xfrm>
            <a:off x="1374900" y="1413275"/>
            <a:ext cx="639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Aqui o culpado!! A linha é a 4, mas esse params deve estar como undefined!! Vamos conferir!!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821" name="Google Shape;821;g2c358c0630e_0_3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g2c358c0630e_0_3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g2c358c0630e_0_32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4" name="Google Shape;824;g2c358c0630e_0_3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613" y="1230575"/>
            <a:ext cx="7537625" cy="3912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2c358c0630e_0_339"/>
          <p:cNvSpPr txBox="1"/>
          <p:nvPr/>
        </p:nvSpPr>
        <p:spPr>
          <a:xfrm>
            <a:off x="1374900" y="1413275"/>
            <a:ext cx="63942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Estávamos certos, o params está undefined…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Mas por que?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Ele é enviado quando fazemos a navegação, vamos ver como essa chamada está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830" name="Google Shape;830;g2c358c0630e_0_3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g2c358c0630e_0_3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g2c358c0630e_0_33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3" name="Google Shape;833;g2c358c0630e_0_3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925" y="3119363"/>
            <a:ext cx="7395000" cy="130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2c358c0630e_0_348"/>
          <p:cNvSpPr txBox="1"/>
          <p:nvPr/>
        </p:nvSpPr>
        <p:spPr>
          <a:xfrm>
            <a:off x="1331400" y="165225"/>
            <a:ext cx="639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91A3AD"/>
                </a:solidFill>
              </a:rPr>
              <a:t>Na tela de Game</a:t>
            </a:r>
            <a:endParaRPr b="1"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839" name="Google Shape;839;g2c358c0630e_0_3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g2c358c0630e_0_3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g2c358c0630e_0_3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250" y="648800"/>
            <a:ext cx="7998826" cy="441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2c358c0630e_0_356"/>
          <p:cNvSpPr txBox="1"/>
          <p:nvPr/>
        </p:nvSpPr>
        <p:spPr>
          <a:xfrm>
            <a:off x="1374900" y="1413275"/>
            <a:ext cx="639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Esquecemos de passar os parâmetros para GameOver e Winner… Vamos corrigir isso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847" name="Google Shape;847;g2c358c0630e_0_3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g2c358c0630e_0_3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g2c358c0630e_0_35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2c358c0630e_0_364"/>
          <p:cNvSpPr txBox="1"/>
          <p:nvPr/>
        </p:nvSpPr>
        <p:spPr>
          <a:xfrm>
            <a:off x="1331400" y="165225"/>
            <a:ext cx="639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91A3AD"/>
                </a:solidFill>
              </a:rPr>
              <a:t>Na tela de Game</a:t>
            </a:r>
            <a:endParaRPr b="1"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855" name="Google Shape;855;g2c358c0630e_0_3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g2c358c0630e_0_3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g2c358c0630e_0_3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075" y="757525"/>
            <a:ext cx="8215855" cy="43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g2c358c0630e_0_3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g2c358c0630e_0_3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g2c358c0630e_0_3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8988" y="152400"/>
            <a:ext cx="2322576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g2c358c0630e_0_3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2638" y="197875"/>
            <a:ext cx="235459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2c358c0630e_0_381"/>
          <p:cNvSpPr txBox="1"/>
          <p:nvPr/>
        </p:nvSpPr>
        <p:spPr>
          <a:xfrm>
            <a:off x="1374900" y="1413275"/>
            <a:ext cx="63942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Agora sim!!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Como nós desempilhamos todas as telas, não temos botão de voltar no header da Home (o que seria bem estranho)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Vamos agora focar na tela de Winner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871" name="Google Shape;871;g2c358c0630e_0_3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g2c358c0630e_0_3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g2c358c0630e_0_38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Jogo de escolhas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2c358c0630e_0_388"/>
          <p:cNvSpPr txBox="1"/>
          <p:nvPr/>
        </p:nvSpPr>
        <p:spPr>
          <a:xfrm>
            <a:off x="1331400" y="165225"/>
            <a:ext cx="639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91A3AD"/>
                </a:solidFill>
              </a:rPr>
              <a:t>Adicionando imports, styles, components e route</a:t>
            </a:r>
            <a:endParaRPr b="1"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879" name="Google Shape;879;g2c358c0630e_0_3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g2c358c0630e_0_3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g2c358c0630e_0_3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8495" y="623275"/>
            <a:ext cx="6860025" cy="444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2018-06-21T14:25:56Z</dcterms:created>
  <dc:creator>Maíra Fernandes Palácios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2018-06-21T00:00:00Z</vt:filetime>
  </property>
  <property fmtid="{D5CDD505-2E9C-101B-9397-08002B2CF9AE}" pid="3" name="Creator">
    <vt:lpwstr>Google</vt:lpwstr>
  </property>
  <property fmtid="{D5CDD505-2E9C-101B-9397-08002B2CF9AE}" pid="4" name="LastSaved">
    <vt:filetime>2018-06-21T00:00:00Z</vt:filetime>
  </property>
</Properties>
</file>